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6" r:id="rId2"/>
  </p:sldMasterIdLst>
  <p:notesMasterIdLst>
    <p:notesMasterId r:id="rId25"/>
  </p:notesMasterIdLst>
  <p:sldIdLst>
    <p:sldId id="257" r:id="rId3"/>
    <p:sldId id="318" r:id="rId4"/>
    <p:sldId id="299" r:id="rId5"/>
    <p:sldId id="324" r:id="rId6"/>
    <p:sldId id="297" r:id="rId7"/>
    <p:sldId id="290" r:id="rId8"/>
    <p:sldId id="320" r:id="rId9"/>
    <p:sldId id="319" r:id="rId10"/>
    <p:sldId id="323" r:id="rId11"/>
    <p:sldId id="300" r:id="rId12"/>
    <p:sldId id="315" r:id="rId13"/>
    <p:sldId id="302" r:id="rId14"/>
    <p:sldId id="303" r:id="rId15"/>
    <p:sldId id="322" r:id="rId16"/>
    <p:sldId id="305" r:id="rId17"/>
    <p:sldId id="307" r:id="rId18"/>
    <p:sldId id="309" r:id="rId19"/>
    <p:sldId id="291" r:id="rId20"/>
    <p:sldId id="262" r:id="rId21"/>
    <p:sldId id="321" r:id="rId22"/>
    <p:sldId id="298" r:id="rId23"/>
    <p:sldId id="295" r:id="rId24"/>
  </p:sldIdLst>
  <p:sldSz cx="12192000" cy="6858000"/>
  <p:notesSz cx="6742113" cy="98758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FF8A"/>
    <a:srgbClr val="01EF5C"/>
    <a:srgbClr val="0099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64" autoAdjust="0"/>
    <p:restoredTop sz="81054" autoAdjust="0"/>
  </p:normalViewPr>
  <p:slideViewPr>
    <p:cSldViewPr snapToGrid="0">
      <p:cViewPr varScale="1">
        <p:scale>
          <a:sx n="40" d="100"/>
          <a:sy n="40" d="100"/>
        </p:scale>
        <p:origin x="20" y="216"/>
      </p:cViewPr>
      <p:guideLst/>
    </p:cSldViewPr>
  </p:slideViewPr>
  <p:notesTextViewPr>
    <p:cViewPr>
      <p:scale>
        <a:sx n="75" d="100"/>
        <a:sy n="75" d="100"/>
      </p:scale>
      <p:origin x="0" y="0"/>
    </p:cViewPr>
  </p:notesTextViewPr>
  <p:sorterViewPr>
    <p:cViewPr>
      <p:scale>
        <a:sx n="58" d="100"/>
        <a:sy n="58" d="100"/>
      </p:scale>
      <p:origin x="0" y="-93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21582" cy="495507"/>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8971" y="0"/>
            <a:ext cx="2921582" cy="495507"/>
          </a:xfrm>
          <a:prstGeom prst="rect">
            <a:avLst/>
          </a:prstGeom>
        </p:spPr>
        <p:txBody>
          <a:bodyPr vert="horz" lIns="91440" tIns="45720" rIns="91440" bIns="45720" rtlCol="0"/>
          <a:lstStyle>
            <a:lvl1pPr algn="r">
              <a:defRPr sz="1200"/>
            </a:lvl1pPr>
          </a:lstStyle>
          <a:p>
            <a:fld id="{DDD7B4A7-10A9-47F5-97A1-1773AB1BA76A}" type="datetimeFigureOut">
              <a:rPr kumimoji="1" lang="ja-JP" altLang="en-US" smtClean="0"/>
              <a:t>2025/5/29</a:t>
            </a:fld>
            <a:endParaRPr kumimoji="1" lang="ja-JP" altLang="en-US"/>
          </a:p>
        </p:txBody>
      </p:sp>
      <p:sp>
        <p:nvSpPr>
          <p:cNvPr id="4" name="スライド イメージ プレースホルダー 3"/>
          <p:cNvSpPr>
            <a:spLocks noGrp="1" noRot="1" noChangeAspect="1"/>
          </p:cNvSpPr>
          <p:nvPr>
            <p:ph type="sldImg" idx="2"/>
          </p:nvPr>
        </p:nvSpPr>
        <p:spPr>
          <a:xfrm>
            <a:off x="409575" y="1235075"/>
            <a:ext cx="5922963" cy="3332163"/>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4212" y="4752747"/>
            <a:ext cx="5393690" cy="388861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80333"/>
            <a:ext cx="2921582" cy="495506"/>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8971" y="9380333"/>
            <a:ext cx="2921582" cy="495506"/>
          </a:xfrm>
          <a:prstGeom prst="rect">
            <a:avLst/>
          </a:prstGeom>
        </p:spPr>
        <p:txBody>
          <a:bodyPr vert="horz" lIns="91440" tIns="45720" rIns="91440" bIns="45720" rtlCol="0" anchor="b"/>
          <a:lstStyle>
            <a:lvl1pPr algn="r">
              <a:defRPr sz="1200"/>
            </a:lvl1pPr>
          </a:lstStyle>
          <a:p>
            <a:fld id="{B484B192-A1FE-4DE6-801C-D1C1654B3BCB}" type="slidenum">
              <a:rPr kumimoji="1" lang="ja-JP" altLang="en-US" smtClean="0"/>
              <a:t>‹#›</a:t>
            </a:fld>
            <a:endParaRPr kumimoji="1" lang="ja-JP" altLang="en-US"/>
          </a:p>
        </p:txBody>
      </p:sp>
    </p:spTree>
    <p:extLst>
      <p:ext uri="{BB962C8B-B14F-4D97-AF65-F5344CB8AC3E}">
        <p14:creationId xmlns:p14="http://schemas.microsoft.com/office/powerpoint/2010/main" val="340518487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東京理科大学の仁保貴耀が</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表情特徴量を用いたせん妄判別モデルに関する探索的研究</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という題目で発表させていただきます。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（研究タイトルは表情特徴量を用いたせん妄判別モデルに関する探索的研究です。）</a:t>
            </a:r>
            <a:endParaRPr kumimoji="1" lang="en-US" altLang="ja-JP" dirty="0"/>
          </a:p>
          <a:p>
            <a:r>
              <a:rPr kumimoji="1" lang="ja-JP" altLang="en-US" dirty="0"/>
              <a:t>内容が一部抜粋になっています。</a:t>
            </a:r>
            <a:endParaRPr kumimoji="1" lang="en-US" altLang="ja-JP" dirty="0"/>
          </a:p>
          <a:p>
            <a:r>
              <a:rPr kumimoji="1" lang="ja-JP" altLang="en-US" dirty="0"/>
              <a:t>教員の方で詳細を参照したい場合は本論を見ていただければと思います。</a:t>
            </a:r>
            <a:endParaRPr kumimoji="1" lang="en-US" altLang="ja-JP" dirty="0"/>
          </a:p>
          <a:p>
            <a:r>
              <a:rPr kumimoji="1" lang="ja-JP" altLang="en-US" dirty="0"/>
              <a:t>本発表では権利化に影響しない範囲で発表を行い、抄録は本内容に沿ったものになっています</a:t>
            </a:r>
            <a:endParaRPr kumimoji="1" lang="en-US" altLang="ja-JP" dirty="0"/>
          </a:p>
          <a:p>
            <a:r>
              <a:rPr kumimoji="1" lang="ja-JP" altLang="en-US" dirty="0"/>
              <a:t>本論についての質問がある場合は、個別に対応させていただきます</a:t>
            </a:r>
            <a:endParaRPr kumimoji="1" lang="en-US" altLang="ja-JP" dirty="0"/>
          </a:p>
          <a:p>
            <a:endParaRPr kumimoji="1" lang="en-US" altLang="ja-JP" dirty="0"/>
          </a:p>
          <a:p>
            <a:r>
              <a:rPr kumimoji="1" lang="ja-JP" altLang="en-US" dirty="0"/>
              <a:t>研究タイトルは表情特徴量を用いたせん妄判別モデルに関する探索的研究です。</a:t>
            </a:r>
            <a:endParaRPr kumimoji="1" lang="en-US" altLang="ja-JP" dirty="0"/>
          </a:p>
          <a:p>
            <a:endParaRPr kumimoji="1" lang="en-US" altLang="ja-JP" dirty="0"/>
          </a:p>
          <a:p>
            <a:r>
              <a:rPr kumimoji="1" lang="ja-JP" altLang="en-US" dirty="0"/>
              <a:t>探索的、網羅的</a:t>
            </a:r>
            <a:endParaRPr kumimoji="1" lang="en-US" altLang="ja-JP" dirty="0"/>
          </a:p>
          <a:p>
            <a:endParaRPr kumimoji="1" lang="en-US" altLang="ja-JP" dirty="0"/>
          </a:p>
          <a:p>
            <a:r>
              <a:rPr kumimoji="1" lang="ja-JP" altLang="en-US" dirty="0"/>
              <a:t>発表番号</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B484B192-A1FE-4DE6-801C-D1C1654B3BCB}" type="slidenum">
              <a:rPr kumimoji="1" lang="ja-JP" altLang="en-US" smtClean="0"/>
              <a:t>1</a:t>
            </a:fld>
            <a:endParaRPr kumimoji="1" lang="ja-JP" altLang="en-US"/>
          </a:p>
        </p:txBody>
      </p:sp>
    </p:spTree>
    <p:extLst>
      <p:ext uri="{BB962C8B-B14F-4D97-AF65-F5344CB8AC3E}">
        <p14:creationId xmlns:p14="http://schemas.microsoft.com/office/powerpoint/2010/main" val="1431558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424E3E-F6CA-7150-AC26-84139D9B317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0A5523B-2E92-2EC3-B19A-614AE4B50BF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1C67F38-29BC-3665-29E7-127609EF1E72}"/>
              </a:ext>
            </a:extLst>
          </p:cNvPr>
          <p:cNvSpPr>
            <a:spLocks noGrp="1"/>
          </p:cNvSpPr>
          <p:nvPr>
            <p:ph type="body" idx="1"/>
          </p:nvPr>
        </p:nvSpPr>
        <p:spPr/>
        <p:txBody>
          <a:bodyPr/>
          <a:lstStyle/>
          <a:p>
            <a:r>
              <a:rPr kumimoji="1" lang="ja-JP" altLang="en-US" dirty="0"/>
              <a:t>そして、動画から抽出した</a:t>
            </a:r>
            <a:r>
              <a:rPr kumimoji="1" lang="en-US" altLang="ja-JP" dirty="0"/>
              <a:t>17</a:t>
            </a:r>
            <a:r>
              <a:rPr kumimoji="1" lang="ja-JP" altLang="en-US" dirty="0"/>
              <a:t>種類の</a:t>
            </a:r>
            <a:r>
              <a:rPr kumimoji="1" lang="en-US" altLang="ja-JP" dirty="0"/>
              <a:t>AU</a:t>
            </a:r>
            <a:r>
              <a:rPr kumimoji="1" lang="ja-JP" altLang="en-US" dirty="0"/>
              <a:t>ぞれぞれに対し、使用する特徴量として以下の</a:t>
            </a:r>
            <a:r>
              <a:rPr kumimoji="1" lang="en-US" altLang="ja-JP" dirty="0"/>
              <a:t>4</a:t>
            </a:r>
            <a:r>
              <a:rPr kumimoji="1" lang="ja-JP" altLang="en-US" dirty="0"/>
              <a:t>種類を設計しました。それぞれ、患者の発話区間の先頭部分を利用し、算出しています。</a:t>
            </a:r>
            <a:endParaRPr kumimoji="1" lang="en-US" altLang="ja-JP" dirty="0"/>
          </a:p>
          <a:p>
            <a:r>
              <a:rPr kumimoji="1" lang="en-US" altLang="ja-JP" dirty="0"/>
              <a:t>1</a:t>
            </a:r>
            <a:r>
              <a:rPr kumimoji="1" lang="ja-JP" altLang="en-US" dirty="0"/>
              <a:t>つ目と</a:t>
            </a:r>
            <a:r>
              <a:rPr kumimoji="1" lang="en-US" altLang="ja-JP" dirty="0"/>
              <a:t>2</a:t>
            </a:r>
            <a:r>
              <a:rPr kumimoji="1" lang="ja-JP" altLang="en-US" dirty="0"/>
              <a:t>つ目はそれぞれ先頭</a:t>
            </a:r>
            <a:r>
              <a:rPr kumimoji="1" lang="en-US" altLang="ja-JP" dirty="0"/>
              <a:t>30</a:t>
            </a:r>
            <a:r>
              <a:rPr kumimoji="1" lang="ja-JP" altLang="en-US" dirty="0"/>
              <a:t>フレームと</a:t>
            </a:r>
            <a:r>
              <a:rPr kumimoji="1" lang="en-US" altLang="ja-JP" dirty="0"/>
              <a:t>10</a:t>
            </a:r>
            <a:r>
              <a:rPr kumimoji="1" lang="ja-JP" altLang="en-US" dirty="0"/>
              <a:t>フレームの平均値を算出し、</a:t>
            </a:r>
            <a:r>
              <a:rPr kumimoji="1" lang="en-US" altLang="ja-JP" dirty="0"/>
              <a:t>3</a:t>
            </a:r>
            <a:r>
              <a:rPr kumimoji="1" lang="ja-JP" altLang="en-US" dirty="0"/>
              <a:t>つ目と</a:t>
            </a:r>
            <a:r>
              <a:rPr kumimoji="1" lang="en-US" altLang="ja-JP" dirty="0"/>
              <a:t>4</a:t>
            </a:r>
            <a:r>
              <a:rPr kumimoji="1" lang="ja-JP" altLang="en-US" dirty="0"/>
              <a:t>つ目はそれぞれ先頭</a:t>
            </a:r>
            <a:r>
              <a:rPr kumimoji="1" lang="en-US" altLang="ja-JP" dirty="0"/>
              <a:t>30</a:t>
            </a:r>
            <a:r>
              <a:rPr kumimoji="1" lang="ja-JP" altLang="en-US" dirty="0"/>
              <a:t>フレームと</a:t>
            </a:r>
            <a:r>
              <a:rPr kumimoji="1" lang="en-US" altLang="ja-JP" dirty="0"/>
              <a:t>10</a:t>
            </a:r>
            <a:r>
              <a:rPr kumimoji="1" lang="ja-JP" altLang="en-US" dirty="0"/>
              <a:t>フレームの標準偏差を算出しています。</a:t>
            </a:r>
            <a:endParaRPr kumimoji="1" lang="en-US" altLang="ja-JP" dirty="0"/>
          </a:p>
          <a:p>
            <a:endParaRPr kumimoji="1" lang="en-US" altLang="ja-JP" dirty="0"/>
          </a:p>
          <a:p>
            <a:r>
              <a:rPr kumimoji="1" lang="ja-JP" altLang="en-US" dirty="0"/>
              <a:t>最初の微細な表情変化を見るため</a:t>
            </a:r>
            <a:endParaRPr kumimoji="1" lang="en-US" altLang="ja-JP" dirty="0"/>
          </a:p>
          <a:p>
            <a:r>
              <a:rPr kumimoji="1" lang="ja-JP" altLang="en-US" dirty="0"/>
              <a:t>経験的に</a:t>
            </a:r>
            <a:r>
              <a:rPr kumimoji="1" lang="en-US" altLang="ja-JP" dirty="0"/>
              <a:t>10</a:t>
            </a:r>
            <a:r>
              <a:rPr kumimoji="1" lang="ja-JP" altLang="en-US" dirty="0"/>
              <a:t>、</a:t>
            </a:r>
            <a:r>
              <a:rPr kumimoji="1" lang="en-US" altLang="ja-JP" dirty="0"/>
              <a:t>30</a:t>
            </a:r>
            <a:r>
              <a:rPr kumimoji="1" lang="ja-JP" altLang="en-US" dirty="0"/>
              <a:t>フレームを使用しました。</a:t>
            </a:r>
            <a:endParaRPr kumimoji="1" lang="en-US" altLang="ja-JP" dirty="0"/>
          </a:p>
          <a:p>
            <a:endParaRPr kumimoji="1" lang="en-US" altLang="ja-JP" dirty="0"/>
          </a:p>
          <a:p>
            <a:r>
              <a:rPr kumimoji="1" lang="ja-JP" altLang="en-US" dirty="0"/>
              <a:t>平均と標準偏差を組み合わせて使用しなかった理由を考える</a:t>
            </a:r>
          </a:p>
        </p:txBody>
      </p:sp>
      <p:sp>
        <p:nvSpPr>
          <p:cNvPr id="4" name="スライド番号プレースホルダー 3">
            <a:extLst>
              <a:ext uri="{FF2B5EF4-FFF2-40B4-BE49-F238E27FC236}">
                <a16:creationId xmlns:a16="http://schemas.microsoft.com/office/drawing/2014/main" id="{48D7381B-79BE-9E3C-BB37-49BE63F7F14F}"/>
              </a:ext>
            </a:extLst>
          </p:cNvPr>
          <p:cNvSpPr>
            <a:spLocks noGrp="1"/>
          </p:cNvSpPr>
          <p:nvPr>
            <p:ph type="sldNum" sz="quarter" idx="5"/>
          </p:nvPr>
        </p:nvSpPr>
        <p:spPr/>
        <p:txBody>
          <a:bodyPr/>
          <a:lstStyle/>
          <a:p>
            <a:fld id="{B484B192-A1FE-4DE6-801C-D1C1654B3BCB}" type="slidenum">
              <a:rPr kumimoji="1" lang="ja-JP" altLang="en-US" smtClean="0"/>
              <a:t>10</a:t>
            </a:fld>
            <a:endParaRPr kumimoji="1" lang="ja-JP" altLang="en-US"/>
          </a:p>
        </p:txBody>
      </p:sp>
    </p:spTree>
    <p:extLst>
      <p:ext uri="{BB962C8B-B14F-4D97-AF65-F5344CB8AC3E}">
        <p14:creationId xmlns:p14="http://schemas.microsoft.com/office/powerpoint/2010/main" val="1312540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DC3BE6-9B03-9A3C-414B-869DD7C1988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844E464-A468-4DE9-1F67-4DA614B08F6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AC55D30-C03A-7970-B974-3D4931479999}"/>
              </a:ext>
            </a:extLst>
          </p:cNvPr>
          <p:cNvSpPr>
            <a:spLocks noGrp="1"/>
          </p:cNvSpPr>
          <p:nvPr>
            <p:ph type="body" idx="1"/>
          </p:nvPr>
        </p:nvSpPr>
        <p:spPr/>
        <p:txBody>
          <a:bodyPr/>
          <a:lstStyle/>
          <a:p>
            <a:r>
              <a:rPr kumimoji="1" lang="ja-JP" altLang="en-US" dirty="0"/>
              <a:t>せん妄判別モデルの性能評価実験条件では、手法を機械学習において基本的である線形回帰、ロジスティック回帰、サポートベクターマシン、ランダムフォレスト、</a:t>
            </a:r>
            <a:r>
              <a:rPr kumimoji="1" lang="en-US" altLang="ja-JP" dirty="0" err="1"/>
              <a:t>XGBoost</a:t>
            </a:r>
            <a:r>
              <a:rPr kumimoji="1" lang="ja-JP" altLang="en-US" dirty="0"/>
              <a:t>、</a:t>
            </a:r>
            <a:r>
              <a:rPr kumimoji="1" lang="en-US" altLang="ja-JP" dirty="0"/>
              <a:t>k</a:t>
            </a:r>
            <a:r>
              <a:rPr kumimoji="1" lang="ja-JP" altLang="en-US" dirty="0"/>
              <a:t>近傍法の</a:t>
            </a:r>
            <a:r>
              <a:rPr kumimoji="1" lang="en-US" altLang="ja-JP" dirty="0"/>
              <a:t>6</a:t>
            </a:r>
            <a:r>
              <a:rPr kumimoji="1" lang="ja-JP" altLang="en-US" dirty="0"/>
              <a:t>通り使用しました。その結果、</a:t>
            </a:r>
            <a:r>
              <a:rPr kumimoji="1" lang="en-US" altLang="ja-JP" dirty="0"/>
              <a:t>6</a:t>
            </a:r>
            <a:r>
              <a:rPr kumimoji="1" lang="ja-JP" altLang="en-US" dirty="0"/>
              <a:t>通りの機械学習手法と</a:t>
            </a:r>
            <a:r>
              <a:rPr kumimoji="1" lang="en-US" altLang="ja-JP" dirty="0"/>
              <a:t>4</a:t>
            </a:r>
            <a:r>
              <a:rPr kumimoji="1" lang="ja-JP" altLang="en-US" dirty="0"/>
              <a:t>通りの特徴量設計により、</a:t>
            </a:r>
            <a:r>
              <a:rPr kumimoji="1" lang="en-US" altLang="ja-JP" dirty="0"/>
              <a:t>24</a:t>
            </a:r>
            <a:r>
              <a:rPr kumimoji="1" lang="ja-JP" altLang="en-US" dirty="0"/>
              <a:t>通りの判別結果が得られます。</a:t>
            </a:r>
            <a:endParaRPr kumimoji="1" lang="en-US" altLang="ja-JP" dirty="0"/>
          </a:p>
          <a:p>
            <a:endParaRPr kumimoji="1" lang="en-US" altLang="ja-JP" dirty="0"/>
          </a:p>
          <a:p>
            <a:r>
              <a:rPr kumimoji="1" lang="ja-JP" altLang="en-US" dirty="0"/>
              <a:t>・線形回帰は目的変数と説明変数の線形関係をモデル化する手法である。</a:t>
            </a:r>
            <a:endParaRPr kumimoji="1" lang="en-US" altLang="ja-JP" dirty="0"/>
          </a:p>
          <a:p>
            <a:r>
              <a:rPr kumimoji="1" lang="ja-JP" altLang="en-US" dirty="0"/>
              <a:t>・ロジスティック回帰は複数の説明変数から線形結合によって予測値を算出し、シグモイド関数で求める確率値に基づいて分類する手法である。</a:t>
            </a:r>
            <a:endParaRPr kumimoji="1" lang="en-US" altLang="ja-JP" dirty="0"/>
          </a:p>
          <a:p>
            <a:r>
              <a:rPr kumimoji="1" lang="ja-JP" altLang="en-US" dirty="0"/>
              <a:t>・サポートベクターマシンは異なるカテゴリのデータ点間に最大のマージンを持つ境界線を引くことで分類を行う手法である。</a:t>
            </a:r>
            <a:endParaRPr kumimoji="1" lang="en-US" altLang="ja-JP" dirty="0"/>
          </a:p>
          <a:p>
            <a:r>
              <a:rPr kumimoji="1" lang="ja-JP" altLang="en-US" dirty="0"/>
              <a:t>・ランダムフォレストはブートストラップ法を使用して複数のデータ群を生成し、それぞれのデータ群に対して決定木から予測結果を算出、そして、それらの予測結果の平均をとる手法である。</a:t>
            </a:r>
            <a:endParaRPr kumimoji="1" lang="en-US" altLang="ja-JP" dirty="0"/>
          </a:p>
          <a:p>
            <a:r>
              <a:rPr kumimoji="1" lang="ja-JP" altLang="en-US" dirty="0"/>
              <a:t>・勾配ブースティング木である </a:t>
            </a:r>
            <a:r>
              <a:rPr kumimoji="1" lang="en-US" altLang="ja-JP" dirty="0" err="1"/>
              <a:t>xgboost</a:t>
            </a:r>
            <a:r>
              <a:rPr kumimoji="1" lang="en-US" altLang="ja-JP" dirty="0"/>
              <a:t> </a:t>
            </a:r>
            <a:r>
              <a:rPr kumimoji="1" lang="ja-JP" altLang="en-US" dirty="0"/>
              <a:t>は予測の損失に基づいて決定木を複数構築し、それらを組み合わせて全体として強力な予測モデルを作り上げる。</a:t>
            </a:r>
            <a:endParaRPr kumimoji="1" lang="en-US" altLang="ja-JP" dirty="0"/>
          </a:p>
          <a:p>
            <a:r>
              <a:rPr kumimoji="1" lang="ja-JP" altLang="en-US" dirty="0"/>
              <a:t>・</a:t>
            </a:r>
            <a:r>
              <a:rPr kumimoji="1" lang="en-US" altLang="ja-JP" dirty="0"/>
              <a:t>k </a:t>
            </a:r>
            <a:r>
              <a:rPr kumimoji="1" lang="ja-JP" altLang="en-US" dirty="0"/>
              <a:t>近傍法は新しいデータ点を予測するときに、学習データから最も近い </a:t>
            </a:r>
            <a:r>
              <a:rPr kumimoji="1" lang="en-US" altLang="ja-JP" dirty="0"/>
              <a:t>k</a:t>
            </a:r>
            <a:r>
              <a:rPr kumimoji="1" lang="ja-JP" altLang="en-US" dirty="0"/>
              <a:t>個の近傍点を探し、その近傍点のなかで最も多く出現するクラスに新しいデータ点を割り当てる手法である </a:t>
            </a:r>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C08EB4BA-5A3A-DCB8-CE1C-CD4672604441}"/>
              </a:ext>
            </a:extLst>
          </p:cNvPr>
          <p:cNvSpPr>
            <a:spLocks noGrp="1"/>
          </p:cNvSpPr>
          <p:nvPr>
            <p:ph type="sldNum" sz="quarter" idx="5"/>
          </p:nvPr>
        </p:nvSpPr>
        <p:spPr/>
        <p:txBody>
          <a:bodyPr/>
          <a:lstStyle/>
          <a:p>
            <a:fld id="{B484B192-A1FE-4DE6-801C-D1C1654B3BCB}" type="slidenum">
              <a:rPr kumimoji="1" lang="ja-JP" altLang="en-US" smtClean="0"/>
              <a:t>11</a:t>
            </a:fld>
            <a:endParaRPr kumimoji="1" lang="ja-JP" altLang="en-US"/>
          </a:p>
        </p:txBody>
      </p:sp>
    </p:spTree>
    <p:extLst>
      <p:ext uri="{BB962C8B-B14F-4D97-AF65-F5344CB8AC3E}">
        <p14:creationId xmlns:p14="http://schemas.microsoft.com/office/powerpoint/2010/main" val="1586161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C24D6-2906-F5BB-9CF6-240C9614642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D3CD540-800B-CDB5-F60D-791F58B2312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31A4BE9-29C3-AA04-C940-42B23141F3F9}"/>
              </a:ext>
            </a:extLst>
          </p:cNvPr>
          <p:cNvSpPr>
            <a:spLocks noGrp="1"/>
          </p:cNvSpPr>
          <p:nvPr>
            <p:ph type="body" idx="1"/>
          </p:nvPr>
        </p:nvSpPr>
        <p:spPr/>
        <p:txBody>
          <a:bodyPr/>
          <a:lstStyle/>
          <a:p>
            <a:r>
              <a:rPr kumimoji="1" lang="ja-JP" altLang="en-US" dirty="0"/>
              <a:t>性能評価実験では、せん妄の判別のために複数の機械学習手法と特徴量を使用して、モデルを構築し、モデルの性能を比較します。</a:t>
            </a:r>
            <a:endParaRPr kumimoji="1" lang="en-US" altLang="ja-JP" dirty="0"/>
          </a:p>
          <a:p>
            <a:r>
              <a:rPr kumimoji="1" lang="ja-JP" altLang="en-US" dirty="0"/>
              <a:t>モデルの学習では、まず、入院患者</a:t>
            </a:r>
            <a:r>
              <a:rPr kumimoji="1" lang="en-US" altLang="ja-JP" dirty="0"/>
              <a:t>31</a:t>
            </a:r>
            <a:r>
              <a:rPr kumimoji="1" lang="ja-JP" altLang="en-US" dirty="0"/>
              <a:t>名分のデータを、</a:t>
            </a:r>
            <a:r>
              <a:rPr kumimoji="1" lang="en-US" altLang="ja-JP" dirty="0"/>
              <a:t>30</a:t>
            </a:r>
            <a:r>
              <a:rPr kumimoji="1" lang="ja-JP" altLang="en-US" dirty="0"/>
              <a:t>名分の学習データと</a:t>
            </a:r>
            <a:r>
              <a:rPr kumimoji="1" lang="en-US" altLang="ja-JP" dirty="0"/>
              <a:t>1</a:t>
            </a:r>
            <a:r>
              <a:rPr kumimoji="1" lang="ja-JP" altLang="en-US" dirty="0"/>
              <a:t>名分のテストデータに分けて、学習データに対しパラメータチューニングを行いモデルを構築します。</a:t>
            </a:r>
            <a:endParaRPr kumimoji="1" lang="en-US" altLang="ja-JP" dirty="0"/>
          </a:p>
          <a:p>
            <a:r>
              <a:rPr kumimoji="1" lang="ja-JP" altLang="en-US" dirty="0"/>
              <a:t>次に、残りの</a:t>
            </a:r>
            <a:r>
              <a:rPr kumimoji="1" lang="en-US" altLang="ja-JP" dirty="0"/>
              <a:t>1</a:t>
            </a:r>
            <a:r>
              <a:rPr kumimoji="1" lang="ja-JP" altLang="en-US" dirty="0"/>
              <a:t>名分をテストデータとして分類精度を検証します。</a:t>
            </a:r>
            <a:endParaRPr kumimoji="1" lang="en-US" altLang="ja-JP" dirty="0"/>
          </a:p>
          <a:p>
            <a:r>
              <a:rPr kumimoji="1" lang="ja-JP" altLang="en-US" dirty="0"/>
              <a:t>そして、テストデータを変更して</a:t>
            </a:r>
            <a:r>
              <a:rPr kumimoji="1" lang="en-US" altLang="ja-JP" dirty="0"/>
              <a:t>1</a:t>
            </a:r>
            <a:r>
              <a:rPr kumimoji="1" lang="ja-JP" altLang="en-US" dirty="0"/>
              <a:t>，</a:t>
            </a:r>
            <a:r>
              <a:rPr kumimoji="1" lang="en-US" altLang="ja-JP" dirty="0"/>
              <a:t>2</a:t>
            </a:r>
            <a:r>
              <a:rPr kumimoji="1" lang="ja-JP" altLang="en-US" dirty="0"/>
              <a:t>を繰り返すことで、患者</a:t>
            </a:r>
            <a:r>
              <a:rPr kumimoji="1" lang="en-US" altLang="ja-JP" dirty="0"/>
              <a:t>31</a:t>
            </a:r>
            <a:r>
              <a:rPr kumimoji="1" lang="ja-JP" altLang="en-US" dirty="0"/>
              <a:t>名全員に対し、必ず一度はテストデータとして使われるようにします。</a:t>
            </a:r>
            <a:endParaRPr kumimoji="1" lang="en-US" altLang="ja-JP" dirty="0"/>
          </a:p>
          <a:p>
            <a:endParaRPr kumimoji="1" lang="en-US" altLang="ja-JP" dirty="0"/>
          </a:p>
          <a:p>
            <a:endParaRPr kumimoji="1" lang="en-US" altLang="ja-JP" dirty="0"/>
          </a:p>
          <a:p>
            <a:r>
              <a:rPr kumimoji="1" lang="ja-JP" altLang="en-US" dirty="0"/>
              <a:t>データが少ないことでもあり</a:t>
            </a:r>
            <a:endParaRPr kumimoji="1" lang="en-US" altLang="ja-JP" dirty="0"/>
          </a:p>
          <a:p>
            <a:r>
              <a:rPr kumimoji="1" lang="ja-JP" altLang="en-US" dirty="0"/>
              <a:t>一般的な手法（</a:t>
            </a:r>
            <a:r>
              <a:rPr kumimoji="1" lang="en-US" altLang="ja-JP" dirty="0"/>
              <a:t>leave</a:t>
            </a:r>
            <a:r>
              <a:rPr kumimoji="1" lang="ja-JP" altLang="en-US" dirty="0"/>
              <a:t> </a:t>
            </a:r>
            <a:r>
              <a:rPr kumimoji="1" lang="en-US" altLang="ja-JP" dirty="0"/>
              <a:t>one</a:t>
            </a:r>
            <a:r>
              <a:rPr kumimoji="1" lang="ja-JP" altLang="en-US" dirty="0"/>
              <a:t> </a:t>
            </a:r>
            <a:r>
              <a:rPr kumimoji="1" lang="en-US" altLang="ja-JP" dirty="0"/>
              <a:t>person</a:t>
            </a:r>
            <a:r>
              <a:rPr kumimoji="1" lang="ja-JP" altLang="en-US" dirty="0"/>
              <a:t> </a:t>
            </a:r>
            <a:r>
              <a:rPr kumimoji="1" lang="en-US" altLang="ja-JP" dirty="0"/>
              <a:t>out</a:t>
            </a:r>
            <a:r>
              <a:rPr kumimoji="1" lang="ja-JP" altLang="en-US" dirty="0"/>
              <a:t>）</a:t>
            </a:r>
          </a:p>
        </p:txBody>
      </p:sp>
      <p:sp>
        <p:nvSpPr>
          <p:cNvPr id="4" name="スライド番号プレースホルダー 3">
            <a:extLst>
              <a:ext uri="{FF2B5EF4-FFF2-40B4-BE49-F238E27FC236}">
                <a16:creationId xmlns:a16="http://schemas.microsoft.com/office/drawing/2014/main" id="{2B2D27DC-ACCF-867E-8B55-A42A1AE4C7DA}"/>
              </a:ext>
            </a:extLst>
          </p:cNvPr>
          <p:cNvSpPr>
            <a:spLocks noGrp="1"/>
          </p:cNvSpPr>
          <p:nvPr>
            <p:ph type="sldNum" sz="quarter" idx="5"/>
          </p:nvPr>
        </p:nvSpPr>
        <p:spPr/>
        <p:txBody>
          <a:bodyPr/>
          <a:lstStyle/>
          <a:p>
            <a:fld id="{B484B192-A1FE-4DE6-801C-D1C1654B3BCB}" type="slidenum">
              <a:rPr kumimoji="1" lang="ja-JP" altLang="en-US" smtClean="0"/>
              <a:t>12</a:t>
            </a:fld>
            <a:endParaRPr kumimoji="1" lang="ja-JP" altLang="en-US"/>
          </a:p>
        </p:txBody>
      </p:sp>
    </p:spTree>
    <p:extLst>
      <p:ext uri="{BB962C8B-B14F-4D97-AF65-F5344CB8AC3E}">
        <p14:creationId xmlns:p14="http://schemas.microsoft.com/office/powerpoint/2010/main" val="1774252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BB5A4-BDC4-277E-F2EA-405B6F90E17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C7D62AC-9757-7E90-34AD-93CBC635E3D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BB44695-52E5-19F9-670B-18A6B1B3A131}"/>
              </a:ext>
            </a:extLst>
          </p:cNvPr>
          <p:cNvSpPr>
            <a:spLocks noGrp="1"/>
          </p:cNvSpPr>
          <p:nvPr>
            <p:ph type="body" idx="1"/>
          </p:nvPr>
        </p:nvSpPr>
        <p:spPr/>
        <p:txBody>
          <a:bodyPr/>
          <a:lstStyle/>
          <a:p>
            <a:r>
              <a:rPr kumimoji="1" lang="ja-JP" altLang="en-US" dirty="0"/>
              <a:t>また、線形回帰以外の</a:t>
            </a:r>
            <a:r>
              <a:rPr kumimoji="1" lang="en-US" altLang="ja-JP" dirty="0"/>
              <a:t>5</a:t>
            </a:r>
            <a:r>
              <a:rPr kumimoji="1" lang="ja-JP" altLang="en-US" dirty="0"/>
              <a:t>種類の手法に対してパラメータチューニングをグリッドサーチで行いました。グリッドサーチでは学習データ</a:t>
            </a:r>
            <a:r>
              <a:rPr kumimoji="1" lang="en-US" altLang="ja-JP" dirty="0"/>
              <a:t>30</a:t>
            </a:r>
            <a:r>
              <a:rPr kumimoji="1" lang="ja-JP" altLang="en-US" dirty="0"/>
              <a:t>名分に対して</a:t>
            </a:r>
            <a:r>
              <a:rPr kumimoji="1" lang="en-US" altLang="ja-JP" dirty="0"/>
              <a:t>3</a:t>
            </a:r>
            <a:r>
              <a:rPr kumimoji="1" lang="ja-JP" altLang="en-US" dirty="0"/>
              <a:t>分割の交差検証でパラメータを決定しています。パラメータの範囲は以下の図の通りです。</a:t>
            </a:r>
            <a:endParaRPr kumimoji="1" lang="en-US" altLang="ja-JP" dirty="0"/>
          </a:p>
          <a:p>
            <a:endParaRPr kumimoji="1" lang="en-US" altLang="ja-JP" dirty="0"/>
          </a:p>
          <a:p>
            <a:r>
              <a:rPr kumimoji="1" lang="ja-JP" altLang="en-US" dirty="0"/>
              <a:t>パラメータの範囲を載せる</a:t>
            </a:r>
            <a:endParaRPr kumimoji="1" lang="en-US" altLang="ja-JP" dirty="0"/>
          </a:p>
          <a:p>
            <a:r>
              <a:rPr kumimoji="1" lang="ja-JP" altLang="en-US" dirty="0"/>
              <a:t>移動平均を</a:t>
            </a:r>
          </a:p>
        </p:txBody>
      </p:sp>
      <p:sp>
        <p:nvSpPr>
          <p:cNvPr id="4" name="スライド番号プレースホルダー 3">
            <a:extLst>
              <a:ext uri="{FF2B5EF4-FFF2-40B4-BE49-F238E27FC236}">
                <a16:creationId xmlns:a16="http://schemas.microsoft.com/office/drawing/2014/main" id="{023A21EA-2066-9DC9-DB31-8CCA5CC4A3DE}"/>
              </a:ext>
            </a:extLst>
          </p:cNvPr>
          <p:cNvSpPr>
            <a:spLocks noGrp="1"/>
          </p:cNvSpPr>
          <p:nvPr>
            <p:ph type="sldNum" sz="quarter" idx="5"/>
          </p:nvPr>
        </p:nvSpPr>
        <p:spPr/>
        <p:txBody>
          <a:bodyPr/>
          <a:lstStyle/>
          <a:p>
            <a:fld id="{B484B192-A1FE-4DE6-801C-D1C1654B3BCB}" type="slidenum">
              <a:rPr kumimoji="1" lang="ja-JP" altLang="en-US" smtClean="0"/>
              <a:t>13</a:t>
            </a:fld>
            <a:endParaRPr kumimoji="1" lang="ja-JP" altLang="en-US"/>
          </a:p>
        </p:txBody>
      </p:sp>
    </p:spTree>
    <p:extLst>
      <p:ext uri="{BB962C8B-B14F-4D97-AF65-F5344CB8AC3E}">
        <p14:creationId xmlns:p14="http://schemas.microsoft.com/office/powerpoint/2010/main" val="1099221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10C21-8ED8-324C-4F87-A392B383C2F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43E49B6-96B4-02BE-A80A-2F37DFBAF49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5C57E81-23FC-FD1E-0381-1C2F3B327434}"/>
              </a:ext>
            </a:extLst>
          </p:cNvPr>
          <p:cNvSpPr>
            <a:spLocks noGrp="1"/>
          </p:cNvSpPr>
          <p:nvPr>
            <p:ph type="body" idx="1"/>
          </p:nvPr>
        </p:nvSpPr>
        <p:spPr/>
        <p:txBody>
          <a:bodyPr/>
          <a:lstStyle/>
          <a:p>
            <a:r>
              <a:rPr kumimoji="1" lang="ja-JP" altLang="en-US" dirty="0"/>
              <a:t>また、線形回帰以外の</a:t>
            </a:r>
            <a:r>
              <a:rPr kumimoji="1" lang="en-US" altLang="ja-JP" dirty="0"/>
              <a:t>5</a:t>
            </a:r>
            <a:r>
              <a:rPr kumimoji="1" lang="ja-JP" altLang="en-US" dirty="0"/>
              <a:t>種類の手法に対してパラメータチューニングをグリッドサーチで行いました。グリッドサーチでは学習データ</a:t>
            </a:r>
            <a:r>
              <a:rPr kumimoji="1" lang="en-US" altLang="ja-JP" dirty="0"/>
              <a:t>30</a:t>
            </a:r>
            <a:r>
              <a:rPr kumimoji="1" lang="ja-JP" altLang="en-US" dirty="0"/>
              <a:t>名分に対して</a:t>
            </a:r>
            <a:r>
              <a:rPr kumimoji="1" lang="en-US" altLang="ja-JP" dirty="0"/>
              <a:t>3</a:t>
            </a:r>
            <a:r>
              <a:rPr kumimoji="1" lang="ja-JP" altLang="en-US" dirty="0"/>
              <a:t>分割の交差検証でパラメータを決定しています。パラメータの範囲は以下の図の通りです。</a:t>
            </a:r>
            <a:endParaRPr kumimoji="1" lang="en-US" altLang="ja-JP" dirty="0"/>
          </a:p>
          <a:p>
            <a:endParaRPr kumimoji="1" lang="en-US" altLang="ja-JP" dirty="0"/>
          </a:p>
          <a:p>
            <a:r>
              <a:rPr kumimoji="1" lang="ja-JP" altLang="en-US" dirty="0"/>
              <a:t>パラメータの範囲を載せる</a:t>
            </a:r>
            <a:endParaRPr kumimoji="1" lang="en-US" altLang="ja-JP" dirty="0"/>
          </a:p>
          <a:p>
            <a:r>
              <a:rPr kumimoji="1" lang="ja-JP" altLang="en-US" dirty="0"/>
              <a:t>移動平均を</a:t>
            </a:r>
          </a:p>
        </p:txBody>
      </p:sp>
      <p:sp>
        <p:nvSpPr>
          <p:cNvPr id="4" name="スライド番号プレースホルダー 3">
            <a:extLst>
              <a:ext uri="{FF2B5EF4-FFF2-40B4-BE49-F238E27FC236}">
                <a16:creationId xmlns:a16="http://schemas.microsoft.com/office/drawing/2014/main" id="{6F811059-1817-27C9-07E5-9E24E514ED86}"/>
              </a:ext>
            </a:extLst>
          </p:cNvPr>
          <p:cNvSpPr>
            <a:spLocks noGrp="1"/>
          </p:cNvSpPr>
          <p:nvPr>
            <p:ph type="sldNum" sz="quarter" idx="5"/>
          </p:nvPr>
        </p:nvSpPr>
        <p:spPr/>
        <p:txBody>
          <a:bodyPr/>
          <a:lstStyle/>
          <a:p>
            <a:fld id="{B484B192-A1FE-4DE6-801C-D1C1654B3BCB}" type="slidenum">
              <a:rPr kumimoji="1" lang="ja-JP" altLang="en-US" smtClean="0"/>
              <a:t>14</a:t>
            </a:fld>
            <a:endParaRPr kumimoji="1" lang="ja-JP" altLang="en-US"/>
          </a:p>
        </p:txBody>
      </p:sp>
    </p:spTree>
    <p:extLst>
      <p:ext uri="{BB962C8B-B14F-4D97-AF65-F5344CB8AC3E}">
        <p14:creationId xmlns:p14="http://schemas.microsoft.com/office/powerpoint/2010/main" val="29341449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747F72-1116-E543-487D-893B20598A8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9F6802D-2407-EBE9-9295-9482CE11798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1495D76-ABE8-3C86-EEE1-DA922F558742}"/>
              </a:ext>
            </a:extLst>
          </p:cNvPr>
          <p:cNvSpPr>
            <a:spLocks noGrp="1"/>
          </p:cNvSpPr>
          <p:nvPr>
            <p:ph type="body" idx="1"/>
          </p:nvPr>
        </p:nvSpPr>
        <p:spPr/>
        <p:txBody>
          <a:bodyPr/>
          <a:lstStyle/>
          <a:p>
            <a:r>
              <a:rPr kumimoji="1" lang="ja-JP" altLang="en-US" dirty="0"/>
              <a:t>特徴量は患者一人につき最大</a:t>
            </a:r>
            <a:r>
              <a:rPr kumimoji="1" lang="en-US" altLang="ja-JP" dirty="0"/>
              <a:t>170</a:t>
            </a:r>
            <a:r>
              <a:rPr kumimoji="1" lang="ja-JP" altLang="en-US" dirty="0"/>
              <a:t>個であり、（</a:t>
            </a:r>
            <a:r>
              <a:rPr kumimoji="1" lang="en-US" altLang="ja-JP" dirty="0"/>
              <a:t>170</a:t>
            </a:r>
            <a:r>
              <a:rPr kumimoji="1" lang="ja-JP" altLang="en-US" dirty="0"/>
              <a:t>の出どころ）おそらく書いていいはず</a:t>
            </a:r>
            <a:endParaRPr kumimoji="1" lang="en-US" altLang="ja-JP" dirty="0"/>
          </a:p>
          <a:p>
            <a:endParaRPr kumimoji="1" lang="en-US" altLang="ja-JP" dirty="0"/>
          </a:p>
          <a:p>
            <a:r>
              <a:rPr kumimoji="1" lang="ja-JP" altLang="en-US" dirty="0"/>
              <a:t>評価項目は感度、特異度で評価します。感度とは真に疾患を有する者を検査により陽性と正しく判定できた割合のことであり、特異度とは真に疾患を有さない者を検査により陰性と正しく判定できた割合のことです。</a:t>
            </a:r>
            <a:endParaRPr kumimoji="1" lang="en-US" altLang="ja-JP" dirty="0"/>
          </a:p>
          <a:p>
            <a:r>
              <a:rPr kumimoji="1" lang="ja-JP" altLang="en-US" dirty="0"/>
              <a:t>例えば、機械学習手法で線形回帰、特徴量に先頭</a:t>
            </a:r>
            <a:r>
              <a:rPr kumimoji="1" lang="en-US" altLang="ja-JP" dirty="0"/>
              <a:t>30</a:t>
            </a:r>
            <a:r>
              <a:rPr kumimoji="1" lang="ja-JP" altLang="en-US" dirty="0"/>
              <a:t>フレームの平均値を使用した時の分類結果が以下の表のとおりになった時、感度は真にせん妄を有する</a:t>
            </a:r>
            <a:r>
              <a:rPr kumimoji="1" lang="en-US" altLang="ja-JP" dirty="0"/>
              <a:t>12</a:t>
            </a:r>
            <a:r>
              <a:rPr kumimoji="1" lang="ja-JP" altLang="en-US" dirty="0"/>
              <a:t>名の内、</a:t>
            </a:r>
            <a:r>
              <a:rPr kumimoji="1" lang="en-US" altLang="ja-JP" dirty="0"/>
              <a:t>4</a:t>
            </a:r>
            <a:r>
              <a:rPr kumimoji="1" lang="ja-JP" altLang="en-US" dirty="0"/>
              <a:t>名分が正しく判定できているので、４</a:t>
            </a:r>
            <a:r>
              <a:rPr kumimoji="1" lang="en-US" altLang="ja-JP" dirty="0"/>
              <a:t>/12</a:t>
            </a:r>
            <a:r>
              <a:rPr kumimoji="1" lang="ja-JP" altLang="en-US" dirty="0"/>
              <a:t>の約</a:t>
            </a:r>
            <a:r>
              <a:rPr kumimoji="1" lang="en-US" altLang="ja-JP" dirty="0"/>
              <a:t>33</a:t>
            </a:r>
            <a:r>
              <a:rPr kumimoji="1" lang="ja-JP" altLang="en-US" dirty="0"/>
              <a:t>％であり、特異度は真にせん妄を有さない</a:t>
            </a:r>
            <a:r>
              <a:rPr kumimoji="1" lang="en-US" altLang="ja-JP" dirty="0"/>
              <a:t>19</a:t>
            </a:r>
            <a:r>
              <a:rPr kumimoji="1" lang="ja-JP" altLang="en-US" dirty="0"/>
              <a:t>名のうち、</a:t>
            </a:r>
            <a:r>
              <a:rPr kumimoji="1" lang="en-US" altLang="ja-JP" dirty="0"/>
              <a:t>15</a:t>
            </a:r>
            <a:r>
              <a:rPr kumimoji="1" lang="ja-JP" altLang="en-US" dirty="0"/>
              <a:t>人分が正しく判定できているので、</a:t>
            </a:r>
            <a:r>
              <a:rPr kumimoji="1" lang="en-US" altLang="ja-JP" dirty="0"/>
              <a:t>15/19</a:t>
            </a:r>
            <a:r>
              <a:rPr kumimoji="1" lang="ja-JP" altLang="en-US" dirty="0"/>
              <a:t>の</a:t>
            </a:r>
            <a:r>
              <a:rPr kumimoji="1" lang="en-US" altLang="ja-JP" dirty="0"/>
              <a:t>79%</a:t>
            </a:r>
            <a:r>
              <a:rPr kumimoji="1" lang="ja-JP" altLang="en-US" dirty="0"/>
              <a:t>となります。</a:t>
            </a:r>
            <a:endParaRPr kumimoji="1" lang="en-US" altLang="ja-JP" dirty="0"/>
          </a:p>
          <a:p>
            <a:endParaRPr kumimoji="1" lang="en-US" altLang="ja-JP" dirty="0"/>
          </a:p>
          <a:p>
            <a:r>
              <a:rPr kumimoji="1" lang="ja-JP" altLang="en-US" dirty="0"/>
              <a:t>有病率が異なる疾患に対して感度、特異度を評価指標に</a:t>
            </a:r>
            <a:endParaRPr kumimoji="1" lang="en-US" altLang="ja-JP" dirty="0"/>
          </a:p>
          <a:p>
            <a:r>
              <a:rPr kumimoji="1" lang="en-US" altLang="ja-JP" dirty="0"/>
              <a:t>2×2</a:t>
            </a:r>
            <a:r>
              <a:rPr kumimoji="1" lang="ja-JP" altLang="en-US" dirty="0"/>
              <a:t>の表</a:t>
            </a:r>
            <a:endParaRPr kumimoji="1" lang="en-US" altLang="ja-JP" dirty="0"/>
          </a:p>
          <a:p>
            <a:r>
              <a:rPr kumimoji="1" lang="ja-JP" altLang="en-US" dirty="0"/>
              <a:t>感度特異度</a:t>
            </a:r>
            <a:r>
              <a:rPr kumimoji="1" lang="en-US" altLang="ja-JP" dirty="0"/>
              <a:t>F1</a:t>
            </a:r>
            <a:r>
              <a:rPr kumimoji="1" lang="ja-JP" altLang="en-US" dirty="0"/>
              <a:t>の</a:t>
            </a:r>
            <a:r>
              <a:rPr kumimoji="1" lang="en-US" altLang="ja-JP" dirty="0"/>
              <a:t>3</a:t>
            </a:r>
            <a:r>
              <a:rPr kumimoji="1" lang="ja-JP" altLang="en-US" dirty="0"/>
              <a:t>つの結果を出して、高い順に並べる</a:t>
            </a:r>
            <a:endParaRPr kumimoji="1" lang="en-US" altLang="ja-JP" dirty="0"/>
          </a:p>
          <a:p>
            <a:endParaRPr kumimoji="1" lang="en-US" altLang="ja-JP" dirty="0"/>
          </a:p>
          <a:p>
            <a:r>
              <a:rPr kumimoji="1" lang="ja-JP" altLang="en-US" dirty="0"/>
              <a:t>行と列を入れ替え</a:t>
            </a:r>
            <a:endParaRPr kumimoji="1" lang="en-US" altLang="ja-JP" dirty="0"/>
          </a:p>
          <a:p>
            <a:r>
              <a:rPr kumimoji="1" lang="ja-JP" altLang="en-US" dirty="0"/>
              <a:t>生のデータに対してなんらかの処理：正規化したりとか</a:t>
            </a:r>
            <a:endParaRPr kumimoji="1" lang="en-US" altLang="ja-JP" dirty="0"/>
          </a:p>
        </p:txBody>
      </p:sp>
      <p:sp>
        <p:nvSpPr>
          <p:cNvPr id="4" name="スライド番号プレースホルダー 3">
            <a:extLst>
              <a:ext uri="{FF2B5EF4-FFF2-40B4-BE49-F238E27FC236}">
                <a16:creationId xmlns:a16="http://schemas.microsoft.com/office/drawing/2014/main" id="{F9A5CDA3-A815-1B3C-13A4-BB74B2068C67}"/>
              </a:ext>
            </a:extLst>
          </p:cNvPr>
          <p:cNvSpPr>
            <a:spLocks noGrp="1"/>
          </p:cNvSpPr>
          <p:nvPr>
            <p:ph type="sldNum" sz="quarter" idx="5"/>
          </p:nvPr>
        </p:nvSpPr>
        <p:spPr/>
        <p:txBody>
          <a:bodyPr/>
          <a:lstStyle/>
          <a:p>
            <a:fld id="{B484B192-A1FE-4DE6-801C-D1C1654B3BCB}" type="slidenum">
              <a:rPr kumimoji="1" lang="ja-JP" altLang="en-US" smtClean="0"/>
              <a:t>15</a:t>
            </a:fld>
            <a:endParaRPr kumimoji="1" lang="ja-JP" altLang="en-US"/>
          </a:p>
        </p:txBody>
      </p:sp>
    </p:spTree>
    <p:extLst>
      <p:ext uri="{BB962C8B-B14F-4D97-AF65-F5344CB8AC3E}">
        <p14:creationId xmlns:p14="http://schemas.microsoft.com/office/powerpoint/2010/main" val="4205807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以下の表に実験結果を示します。行に機械学習手法で、列に特徴量を表しています。結果から、どの手法や特徴量でもおおむね</a:t>
            </a:r>
            <a:r>
              <a:rPr kumimoji="1" lang="en-US" altLang="ja-JP" dirty="0"/>
              <a:t>8</a:t>
            </a:r>
            <a:r>
              <a:rPr kumimoji="1" lang="ja-JP" altLang="en-US" dirty="0"/>
              <a:t>割以上のスコアを出しています。また、線形回帰や</a:t>
            </a:r>
            <a:r>
              <a:rPr kumimoji="1" lang="en-US" altLang="ja-JP" dirty="0"/>
              <a:t>k</a:t>
            </a:r>
            <a:r>
              <a:rPr kumimoji="1" lang="ja-JP" altLang="en-US" dirty="0"/>
              <a:t>近傍法の感度が高い傾向があります。</a:t>
            </a:r>
            <a:endParaRPr kumimoji="1" lang="en-US" altLang="ja-JP" dirty="0"/>
          </a:p>
          <a:p>
            <a:endParaRPr kumimoji="1" lang="en-US" altLang="ja-JP" dirty="0"/>
          </a:p>
          <a:p>
            <a:r>
              <a:rPr kumimoji="1" lang="ja-JP" altLang="en-US" dirty="0"/>
              <a:t>感度を上げるためにはどうするか</a:t>
            </a:r>
            <a:endParaRPr kumimoji="1" lang="en-US" altLang="ja-JP" dirty="0"/>
          </a:p>
          <a:p>
            <a:r>
              <a:rPr kumimoji="1" lang="ja-JP" altLang="en-US" dirty="0"/>
              <a:t>感度の目標値は</a:t>
            </a:r>
            <a:endParaRPr kumimoji="1" lang="en-US" altLang="ja-JP" dirty="0"/>
          </a:p>
          <a:p>
            <a:r>
              <a:rPr kumimoji="1" lang="ja-JP" altLang="en-US" dirty="0"/>
              <a:t>どういう診断支援システムを作るか（全体像）</a:t>
            </a:r>
            <a:endParaRPr kumimoji="1" lang="en-US" altLang="ja-JP" dirty="0"/>
          </a:p>
          <a:p>
            <a:r>
              <a:rPr kumimoji="1" lang="ja-JP" altLang="en-US" dirty="0"/>
              <a:t>どこが一番苦労したか</a:t>
            </a:r>
            <a:endParaRPr kumimoji="1" lang="en-US" altLang="ja-JP" dirty="0"/>
          </a:p>
          <a:p>
            <a:endParaRPr kumimoji="1" lang="en-US" altLang="ja-JP" dirty="0"/>
          </a:p>
          <a:p>
            <a:r>
              <a:rPr kumimoji="1" lang="ja-JP" altLang="en-US" dirty="0"/>
              <a:t>表の説明</a:t>
            </a:r>
            <a:endParaRPr kumimoji="1" lang="en-US" altLang="ja-JP" dirty="0"/>
          </a:p>
          <a:p>
            <a:r>
              <a:rPr kumimoji="1" lang="en-US" altLang="ja-JP" dirty="0"/>
              <a:t>15</a:t>
            </a:r>
            <a:r>
              <a:rPr kumimoji="1" lang="ja-JP" altLang="en-US" dirty="0"/>
              <a:t>ページで一部を抜粋して説明</a:t>
            </a:r>
            <a:endParaRPr kumimoji="1" lang="en-US" altLang="ja-JP" dirty="0"/>
          </a:p>
          <a:p>
            <a:r>
              <a:rPr kumimoji="1" lang="ja-JP" altLang="en-US" dirty="0"/>
              <a:t>表のセルで強調したい部分を太字</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B484B192-A1FE-4DE6-801C-D1C1654B3BCB}" type="slidenum">
              <a:rPr kumimoji="1" lang="ja-JP" altLang="en-US" smtClean="0"/>
              <a:t>16</a:t>
            </a:fld>
            <a:endParaRPr kumimoji="1" lang="ja-JP" altLang="en-US"/>
          </a:p>
        </p:txBody>
      </p:sp>
    </p:spTree>
    <p:extLst>
      <p:ext uri="{BB962C8B-B14F-4D97-AF65-F5344CB8AC3E}">
        <p14:creationId xmlns:p14="http://schemas.microsoft.com/office/powerpoint/2010/main" val="27295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木構造のアルゴリズムと線形回帰や</a:t>
            </a:r>
            <a:r>
              <a:rPr kumimoji="1" lang="en-US" altLang="ja-JP" dirty="0"/>
              <a:t>k</a:t>
            </a:r>
            <a:r>
              <a:rPr kumimoji="1" lang="ja-JP" altLang="en-US" dirty="0"/>
              <a:t>近傍法と比較したときに、表の太字から、</a:t>
            </a:r>
            <a:r>
              <a:rPr kumimoji="1" lang="en-US" altLang="ja-JP" dirty="0"/>
              <a:t>k</a:t>
            </a:r>
            <a:r>
              <a:rPr kumimoji="1" lang="ja-JP" altLang="en-US" dirty="0"/>
              <a:t>近傍法の感度が高い傾向があります。これは使用したデータ数がまだ少ないことが影響している可能性が考えられます。また表の青い部分を見ると、特徴量に標準偏差を用いた時の特異度が平均を特徴量として用いた時と比べて、ほぼすべてで高くなっています。これは非せん妄患者のデータ変動を平均よりも反映しやすく、平均は外れ値にも弱いので、今回のデータセットに対しては向いていない可能性も考えられます。</a:t>
            </a:r>
            <a:endParaRPr kumimoji="1" lang="en-US" altLang="ja-JP" dirty="0"/>
          </a:p>
          <a:p>
            <a:r>
              <a:rPr kumimoji="1" lang="ja-JP" altLang="en-US" dirty="0"/>
              <a:t>そして、線形回帰と</a:t>
            </a:r>
            <a:r>
              <a:rPr kumimoji="1" lang="en-US" altLang="ja-JP" dirty="0"/>
              <a:t>k</a:t>
            </a:r>
            <a:r>
              <a:rPr kumimoji="1" lang="ja-JP" altLang="en-US" dirty="0"/>
              <a:t>近傍法を比較した際に、</a:t>
            </a:r>
            <a:r>
              <a:rPr kumimoji="1" lang="en-US" altLang="ja-JP" dirty="0"/>
              <a:t>10</a:t>
            </a:r>
            <a:r>
              <a:rPr kumimoji="1" lang="ja-JP" altLang="en-US" dirty="0"/>
              <a:t>フレームの標準偏差以外のすべての特徴量において線形回帰の精度が少し低い傾向にあるのは、データが非線形に分布していることが影響していると考えられます。</a:t>
            </a:r>
            <a:endParaRPr kumimoji="1" lang="en-US" altLang="ja-JP" dirty="0"/>
          </a:p>
          <a:p>
            <a:endParaRPr kumimoji="1" lang="en-US" altLang="ja-JP" dirty="0"/>
          </a:p>
          <a:p>
            <a:r>
              <a:rPr kumimoji="1" lang="ja-JP" altLang="en-US" dirty="0"/>
              <a:t>決定木</a:t>
            </a:r>
            <a:endParaRPr kumimoji="1" lang="en-US" altLang="ja-JP" dirty="0"/>
          </a:p>
          <a:p>
            <a:r>
              <a:rPr kumimoji="1" lang="en-US" altLang="ja-JP" dirty="0"/>
              <a:t>25</a:t>
            </a:r>
            <a:r>
              <a:rPr kumimoji="1" lang="ja-JP" altLang="en-US" dirty="0"/>
              <a:t>、</a:t>
            </a:r>
            <a:r>
              <a:rPr kumimoji="1" lang="en-US" altLang="ja-JP" dirty="0"/>
              <a:t>47</a:t>
            </a:r>
          </a:p>
          <a:p>
            <a:r>
              <a:rPr kumimoji="1" lang="en-US" altLang="ja-JP" dirty="0"/>
              <a:t>33</a:t>
            </a:r>
            <a:r>
              <a:rPr kumimoji="1" lang="ja-JP" altLang="en-US" dirty="0"/>
              <a:t>、</a:t>
            </a:r>
            <a:r>
              <a:rPr kumimoji="1" lang="en-US" altLang="ja-JP" dirty="0"/>
              <a:t>68</a:t>
            </a:r>
          </a:p>
          <a:p>
            <a:r>
              <a:rPr kumimoji="1" lang="en-US" altLang="ja-JP" dirty="0"/>
              <a:t>42</a:t>
            </a:r>
            <a:r>
              <a:rPr kumimoji="1" lang="ja-JP" altLang="en-US" dirty="0"/>
              <a:t>、</a:t>
            </a:r>
            <a:r>
              <a:rPr kumimoji="1" lang="en-US" altLang="ja-JP" dirty="0"/>
              <a:t>74</a:t>
            </a:r>
          </a:p>
          <a:p>
            <a:r>
              <a:rPr kumimoji="1" lang="en-US" altLang="ja-JP" dirty="0"/>
              <a:t>25</a:t>
            </a:r>
            <a:r>
              <a:rPr kumimoji="1" lang="ja-JP" altLang="en-US" dirty="0"/>
              <a:t>、</a:t>
            </a:r>
            <a:r>
              <a:rPr kumimoji="1" lang="en-US" altLang="ja-JP" dirty="0"/>
              <a:t>89</a:t>
            </a:r>
          </a:p>
          <a:p>
            <a:endParaRPr kumimoji="1" lang="en-US" altLang="ja-JP" dirty="0"/>
          </a:p>
          <a:p>
            <a:r>
              <a:rPr kumimoji="1" lang="ja-JP" altLang="en-US" dirty="0"/>
              <a:t>決定木より悪い場合はデータが少ないは言える</a:t>
            </a:r>
            <a:endParaRPr kumimoji="1" lang="en-US" altLang="ja-JP" dirty="0"/>
          </a:p>
          <a:p>
            <a:r>
              <a:rPr kumimoji="1" lang="ja-JP" altLang="en-US" dirty="0"/>
              <a:t>卒論の発表までに決定木の結果を載せる</a:t>
            </a:r>
            <a:endParaRPr kumimoji="1" lang="en-US" altLang="ja-JP" dirty="0"/>
          </a:p>
          <a:p>
            <a:endParaRPr kumimoji="1" lang="en-US" altLang="ja-JP" dirty="0"/>
          </a:p>
          <a:p>
            <a:r>
              <a:rPr kumimoji="1" lang="ja-JP" altLang="en-US" dirty="0"/>
              <a:t>深層学習を使用しない理由</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B484B192-A1FE-4DE6-801C-D1C1654B3BCB}" type="slidenum">
              <a:rPr kumimoji="1" lang="ja-JP" altLang="en-US" smtClean="0"/>
              <a:t>17</a:t>
            </a:fld>
            <a:endParaRPr kumimoji="1" lang="ja-JP" altLang="en-US"/>
          </a:p>
        </p:txBody>
      </p:sp>
    </p:spTree>
    <p:extLst>
      <p:ext uri="{BB962C8B-B14F-4D97-AF65-F5344CB8AC3E}">
        <p14:creationId xmlns:p14="http://schemas.microsoft.com/office/powerpoint/2010/main" val="14461999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まとめです。本研究では、医療関係者と患者の会話場面の表情データセットから</a:t>
            </a:r>
            <a:r>
              <a:rPr kumimoji="1" lang="en-US" altLang="ja-JP" dirty="0"/>
              <a:t>7</a:t>
            </a:r>
            <a:r>
              <a:rPr kumimoji="1" lang="ja-JP" altLang="en-US" dirty="0"/>
              <a:t>種類の機械学習手法と</a:t>
            </a:r>
            <a:r>
              <a:rPr kumimoji="1" lang="en-US" altLang="ja-JP" dirty="0"/>
              <a:t>4</a:t>
            </a:r>
            <a:r>
              <a:rPr kumimoji="1" lang="ja-JP" altLang="en-US" dirty="0"/>
              <a:t>種類の特徴量を用いてせん妄の判別モデルの比較を行いました。</a:t>
            </a:r>
            <a:endParaRPr kumimoji="1" lang="en-US" altLang="ja-JP" dirty="0"/>
          </a:p>
          <a:p>
            <a:r>
              <a:rPr kumimoji="1" lang="ja-JP" altLang="en-US" dirty="0"/>
              <a:t>まずデータセットの構築で、被験者数を</a:t>
            </a:r>
            <a:r>
              <a:rPr kumimoji="1" lang="en-US" altLang="ja-JP" dirty="0"/>
              <a:t>31</a:t>
            </a:r>
            <a:r>
              <a:rPr kumimoji="1" lang="ja-JP" altLang="en-US" dirty="0"/>
              <a:t>名に増加させ、撮影環境による表情特徴量に影響がないことを確認、使用する区間のラベル付けを行いました。</a:t>
            </a:r>
            <a:endParaRPr kumimoji="1" lang="en-US" altLang="ja-JP" dirty="0"/>
          </a:p>
          <a:p>
            <a:r>
              <a:rPr kumimoji="1" lang="ja-JP" altLang="en-US" dirty="0"/>
              <a:t>次に、手法組み合わせの探索で、</a:t>
            </a:r>
            <a:r>
              <a:rPr kumimoji="1" lang="en-US" altLang="ja-JP" dirty="0"/>
              <a:t>4</a:t>
            </a:r>
            <a:r>
              <a:rPr kumimoji="1" lang="ja-JP" altLang="en-US" dirty="0"/>
              <a:t>種類の特徴量、</a:t>
            </a:r>
            <a:r>
              <a:rPr kumimoji="1" lang="en-US" altLang="ja-JP" dirty="0"/>
              <a:t>7</a:t>
            </a:r>
            <a:r>
              <a:rPr kumimoji="1" lang="ja-JP" altLang="en-US" dirty="0"/>
              <a:t>種類の機械学習手法とパラメータの範囲設定を行いました。</a:t>
            </a:r>
            <a:endParaRPr kumimoji="1" lang="en-US" altLang="ja-JP" dirty="0"/>
          </a:p>
          <a:p>
            <a:r>
              <a:rPr kumimoji="1" lang="ja-JP" altLang="en-US" dirty="0"/>
              <a:t>これらの取り組みから、機械学習手法として</a:t>
            </a:r>
            <a:r>
              <a:rPr kumimoji="1" lang="en-US" altLang="ja-JP" dirty="0"/>
              <a:t>k</a:t>
            </a:r>
            <a:r>
              <a:rPr kumimoji="1" lang="ja-JP" altLang="en-US" dirty="0"/>
              <a:t>近傍法を、特徴量として標準偏差を使用したときの感度がやや高いことがわかりましたが、しかし、他の手法や特徴量の組み合わせの精度とほぼ変わらないことから、現状では、どの手法がせん妄の判別に最適か断定的なことは言えませんでした。</a:t>
            </a:r>
            <a:endParaRPr kumimoji="1" lang="en-US" altLang="ja-JP" dirty="0"/>
          </a:p>
          <a:p>
            <a:r>
              <a:rPr kumimoji="1" lang="ja-JP" altLang="en-US" dirty="0"/>
              <a:t>今後の課題として、会話場面において会話項目に沿わない場合に対処するために声がけを統制すること、特徴量である</a:t>
            </a:r>
            <a:r>
              <a:rPr kumimoji="1" lang="en-US" altLang="ja-JP" dirty="0"/>
              <a:t>AU</a:t>
            </a:r>
            <a:r>
              <a:rPr kumimoji="1" lang="ja-JP" altLang="en-US" dirty="0"/>
              <a:t>の寄与を分析したいと思っています。</a:t>
            </a:r>
            <a:endParaRPr kumimoji="1" lang="en-US" altLang="ja-JP" dirty="0"/>
          </a:p>
          <a:p>
            <a:endParaRPr kumimoji="1" lang="en-US" altLang="ja-JP" dirty="0"/>
          </a:p>
          <a:p>
            <a:r>
              <a:rPr kumimoji="1" lang="ja-JP" altLang="en-US" dirty="0"/>
              <a:t>扱いやすいデータにしたことを強調</a:t>
            </a:r>
            <a:endParaRPr kumimoji="1" lang="en-US" altLang="ja-JP" dirty="0"/>
          </a:p>
          <a:p>
            <a:r>
              <a:rPr kumimoji="1" lang="ja-JP" altLang="en-US" dirty="0"/>
              <a:t>アノテーション、会話項目をつけて統制がとれている（構造化してある）</a:t>
            </a:r>
            <a:endParaRPr kumimoji="1" lang="en-US" altLang="ja-JP" dirty="0"/>
          </a:p>
          <a:p>
            <a:endParaRPr kumimoji="1" lang="en-US" altLang="ja-JP" dirty="0"/>
          </a:p>
          <a:p>
            <a:r>
              <a:rPr kumimoji="1" lang="ja-JP" altLang="en-US" dirty="0"/>
              <a:t>この研究は支援受けていることを周知させる</a:t>
            </a:r>
            <a:endParaRPr kumimoji="1" lang="en-US" altLang="ja-JP" dirty="0"/>
          </a:p>
          <a:p>
            <a:r>
              <a:rPr kumimoji="1" lang="ja-JP" altLang="en-US" dirty="0"/>
              <a:t>先行研究を紹介するスライドに付け加える</a:t>
            </a:r>
            <a:endParaRPr kumimoji="1" lang="en-US" altLang="ja-JP" dirty="0"/>
          </a:p>
          <a:p>
            <a:endParaRPr kumimoji="1" lang="en-US" altLang="ja-JP" dirty="0"/>
          </a:p>
          <a:p>
            <a:r>
              <a:rPr kumimoji="1" lang="ja-JP" altLang="en-US" dirty="0"/>
              <a:t>始めは概要から</a:t>
            </a:r>
            <a:endParaRPr kumimoji="1" lang="en-US" altLang="ja-JP" dirty="0"/>
          </a:p>
          <a:p>
            <a:endParaRPr kumimoji="1" lang="en-US" altLang="ja-JP" dirty="0"/>
          </a:p>
          <a:p>
            <a:r>
              <a:rPr kumimoji="1" lang="ja-JP" altLang="en-US" dirty="0"/>
              <a:t>想定質問</a:t>
            </a:r>
            <a:endParaRPr kumimoji="1" lang="en-US" altLang="ja-JP" dirty="0"/>
          </a:p>
          <a:p>
            <a:r>
              <a:rPr kumimoji="1" lang="ja-JP" altLang="en-US" dirty="0"/>
              <a:t>表情以外で使おうとした特徴量はあるか　→　</a:t>
            </a:r>
            <a:endParaRPr kumimoji="1" lang="en-US" altLang="ja-JP" dirty="0"/>
          </a:p>
          <a:p>
            <a:r>
              <a:rPr kumimoji="1" lang="en-US" altLang="ja-JP" dirty="0"/>
              <a:t>FAU</a:t>
            </a:r>
            <a:r>
              <a:rPr kumimoji="1" lang="ja-JP" altLang="en-US" dirty="0"/>
              <a:t>の数　</a:t>
            </a:r>
            <a:r>
              <a:rPr kumimoji="1" lang="en-US" altLang="ja-JP" dirty="0"/>
              <a:t>position movement</a:t>
            </a:r>
          </a:p>
          <a:p>
            <a:endParaRPr kumimoji="1" lang="en-US" altLang="ja-JP" dirty="0"/>
          </a:p>
          <a:p>
            <a:r>
              <a:rPr kumimoji="1" lang="ja-JP" altLang="en-US" dirty="0"/>
              <a:t>課題</a:t>
            </a:r>
            <a:endParaRPr kumimoji="1" lang="en-US" altLang="ja-JP" dirty="0"/>
          </a:p>
          <a:p>
            <a:r>
              <a:rPr kumimoji="1" lang="ja-JP" altLang="en-US" dirty="0"/>
              <a:t>もう少しバランスが良くなるようにできないか</a:t>
            </a:r>
            <a:endParaRPr kumimoji="1" lang="en-US" altLang="ja-JP" dirty="0"/>
          </a:p>
          <a:p>
            <a:r>
              <a:rPr kumimoji="1" lang="ja-JP" altLang="en-US" dirty="0"/>
              <a:t>がんセンターと協力してやっている</a:t>
            </a:r>
            <a:endParaRPr kumimoji="1" lang="en-US" altLang="ja-JP" dirty="0"/>
          </a:p>
          <a:p>
            <a:r>
              <a:rPr kumimoji="1" lang="ja-JP" altLang="en-US" dirty="0"/>
              <a:t>断定的なことをいうことはできない</a:t>
            </a:r>
            <a:endParaRPr kumimoji="1" lang="en-US" altLang="ja-JP" dirty="0"/>
          </a:p>
          <a:p>
            <a:endParaRPr kumimoji="1" lang="en-US" altLang="ja-JP" dirty="0"/>
          </a:p>
          <a:p>
            <a:r>
              <a:rPr kumimoji="1" lang="ja-JP" altLang="en-US" dirty="0"/>
              <a:t>目的の</a:t>
            </a:r>
            <a:r>
              <a:rPr kumimoji="1" lang="en-US" altLang="ja-JP" dirty="0"/>
              <a:t>2</a:t>
            </a:r>
            <a:r>
              <a:rPr kumimoji="1" lang="ja-JP" altLang="en-US" dirty="0"/>
              <a:t>項目に対応させる</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B484B192-A1FE-4DE6-801C-D1C1654B3BCB}" type="slidenum">
              <a:rPr kumimoji="1" lang="ja-JP" altLang="en-US" smtClean="0"/>
              <a:t>18</a:t>
            </a:fld>
            <a:endParaRPr kumimoji="1" lang="ja-JP" altLang="en-US"/>
          </a:p>
        </p:txBody>
      </p:sp>
    </p:spTree>
    <p:extLst>
      <p:ext uri="{BB962C8B-B14F-4D97-AF65-F5344CB8AC3E}">
        <p14:creationId xmlns:p14="http://schemas.microsoft.com/office/powerpoint/2010/main" val="34780287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近年の機械学習技術の性能の向上により、医療現場での機械学習による診断支援の研究が進めらています。</a:t>
            </a:r>
            <a:endParaRPr kumimoji="1" lang="en-US" altLang="ja-JP" dirty="0"/>
          </a:p>
          <a:p>
            <a:r>
              <a:rPr kumimoji="1" lang="ja-JP" altLang="en-US" dirty="0"/>
              <a:t>専門家が少ない地域や、物理的に距離のある場所での診断を支援するために、パーキンソン病やうつ病などの表情や音声に特徴が出やすい疾患では、図のように患者の表情や音声データを収集し、それらのデータを特徴量として診断の支援等をするシステムの開発が行われています。</a:t>
            </a:r>
            <a:endParaRPr kumimoji="1" lang="en-US" altLang="ja-JP" dirty="0"/>
          </a:p>
          <a:p>
            <a:r>
              <a:rPr kumimoji="1" lang="ja-JP" altLang="en-US" dirty="0"/>
              <a:t>このような技術により、せん妄のような診断の難しい疾患に対する診断補助手法の開発を目指しています。</a:t>
            </a:r>
            <a:endParaRPr kumimoji="1" lang="en-US" altLang="ja-JP" dirty="0"/>
          </a:p>
          <a:p>
            <a:endParaRPr kumimoji="1" lang="en-US" altLang="ja-JP" dirty="0"/>
          </a:p>
          <a:p>
            <a:r>
              <a:rPr kumimoji="1" lang="ja-JP" altLang="en-US" dirty="0"/>
              <a:t>青枠は削る、タイトル、改行の位置</a:t>
            </a:r>
            <a:endParaRPr kumimoji="1" lang="en-US" altLang="ja-JP" dirty="0"/>
          </a:p>
          <a:p>
            <a:endParaRPr kumimoji="1" lang="en-US" altLang="ja-JP" dirty="0"/>
          </a:p>
          <a:p>
            <a:endParaRPr kumimoji="1" lang="en-US" altLang="ja-JP" dirty="0"/>
          </a:p>
          <a:p>
            <a:r>
              <a:rPr kumimoji="1" lang="ja-JP" altLang="en-US" dirty="0"/>
              <a:t>図の説明、紹介になっていない</a:t>
            </a:r>
            <a:endParaRPr kumimoji="1" lang="en-US" altLang="ja-JP" dirty="0"/>
          </a:p>
          <a:p>
            <a:r>
              <a:rPr kumimoji="1" lang="ja-JP" altLang="en-US" dirty="0"/>
              <a:t>このスライドはいらない</a:t>
            </a:r>
          </a:p>
        </p:txBody>
      </p:sp>
      <p:sp>
        <p:nvSpPr>
          <p:cNvPr id="4" name="スライド番号プレースホルダー 3"/>
          <p:cNvSpPr>
            <a:spLocks noGrp="1"/>
          </p:cNvSpPr>
          <p:nvPr>
            <p:ph type="sldNum" sz="quarter" idx="5"/>
          </p:nvPr>
        </p:nvSpPr>
        <p:spPr/>
        <p:txBody>
          <a:bodyPr/>
          <a:lstStyle/>
          <a:p>
            <a:fld id="{B484B192-A1FE-4DE6-801C-D1C1654B3BCB}" type="slidenum">
              <a:rPr kumimoji="1" lang="ja-JP" altLang="en-US" smtClean="0"/>
              <a:t>21</a:t>
            </a:fld>
            <a:endParaRPr kumimoji="1" lang="ja-JP" altLang="en-US"/>
          </a:p>
        </p:txBody>
      </p:sp>
    </p:spTree>
    <p:extLst>
      <p:ext uri="{BB962C8B-B14F-4D97-AF65-F5344CB8AC3E}">
        <p14:creationId xmlns:p14="http://schemas.microsoft.com/office/powerpoint/2010/main" val="3307780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1303E-7663-014F-BB71-BB7434BD6CB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B449026-1F91-471A-D07C-8F452CE50DC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268774D-0BF5-8913-D7E0-8245BC711F7F}"/>
              </a:ext>
            </a:extLst>
          </p:cNvPr>
          <p:cNvSpPr>
            <a:spLocks noGrp="1"/>
          </p:cNvSpPr>
          <p:nvPr>
            <p:ph type="body" idx="1"/>
          </p:nvPr>
        </p:nvSpPr>
        <p:spPr/>
        <p:txBody>
          <a:bodyPr/>
          <a:lstStyle/>
          <a:p>
            <a:r>
              <a:rPr kumimoji="1" lang="ja-JP" altLang="en-US" dirty="0"/>
              <a:t>まず背景です。</a:t>
            </a:r>
            <a:endParaRPr kumimoji="1" lang="en-US" altLang="ja-JP" dirty="0"/>
          </a:p>
          <a:p>
            <a:r>
              <a:rPr kumimoji="1" lang="ja-JP" altLang="en-US" dirty="0"/>
              <a:t>せん妄という病気は中枢神経の機能障害の一形態で、入院患者の</a:t>
            </a:r>
            <a:r>
              <a:rPr kumimoji="1" lang="en-US" altLang="ja-JP" dirty="0"/>
              <a:t>20%</a:t>
            </a:r>
            <a:r>
              <a:rPr kumimoji="1" lang="ja-JP" altLang="en-US" dirty="0"/>
              <a:t>に見られる短期的かつ突発的な認知症のような症状です。せん妄はカテーテルや点滴の自己抜去、転倒によるケガの原因、認知症のリスクが上昇といったことや、専門医が少なく適切な対応が取れなかったりといったリスクが存在し、発症や重症化の予防が大切となっています。また、せん妄は認知症と似ている部分が存在しますが、実際には異なります。右の表を見ていただくと、例えば、せん妄の発症の時期は特定可能とされていますが、認知症は特定することは不可能です。他にも、せん妄は発症の期間が一過性であるのに対し、認知症は持続性があるといった違いが存在します。</a:t>
            </a:r>
            <a:endParaRPr kumimoji="1" lang="en-US" altLang="ja-JP" dirty="0"/>
          </a:p>
          <a:p>
            <a:r>
              <a:rPr kumimoji="1" lang="ja-JP" altLang="en-US" dirty="0"/>
              <a:t>一方で、せん妄には表情の変化が出るという臨床の結果から知られています。例えば表情筋の変化が遅いことや反応潜時が延長するといった特徴があります。</a:t>
            </a:r>
            <a:endParaRPr kumimoji="1" lang="en-US" altLang="ja-JP" dirty="0"/>
          </a:p>
          <a:p>
            <a:endParaRPr kumimoji="1" lang="en-US" altLang="ja-JP" dirty="0"/>
          </a:p>
          <a:p>
            <a:endParaRPr kumimoji="1" lang="en-US" altLang="ja-JP" dirty="0"/>
          </a:p>
          <a:p>
            <a:r>
              <a:rPr kumimoji="1" lang="ja-JP" altLang="en-US" dirty="0"/>
              <a:t>ここから始めるのはアリ</a:t>
            </a:r>
            <a:endParaRPr kumimoji="1" lang="en-US" altLang="ja-JP" dirty="0"/>
          </a:p>
          <a:p>
            <a:r>
              <a:rPr kumimoji="1" lang="ja-JP" altLang="en-US" dirty="0"/>
              <a:t>レイアウトを揃える</a:t>
            </a:r>
          </a:p>
        </p:txBody>
      </p:sp>
      <p:sp>
        <p:nvSpPr>
          <p:cNvPr id="4" name="スライド番号プレースホルダー 3">
            <a:extLst>
              <a:ext uri="{FF2B5EF4-FFF2-40B4-BE49-F238E27FC236}">
                <a16:creationId xmlns:a16="http://schemas.microsoft.com/office/drawing/2014/main" id="{3F498CEA-455F-2F10-E310-3850F77B24E0}"/>
              </a:ext>
            </a:extLst>
          </p:cNvPr>
          <p:cNvSpPr>
            <a:spLocks noGrp="1"/>
          </p:cNvSpPr>
          <p:nvPr>
            <p:ph type="sldNum" sz="quarter" idx="5"/>
          </p:nvPr>
        </p:nvSpPr>
        <p:spPr/>
        <p:txBody>
          <a:bodyPr/>
          <a:lstStyle/>
          <a:p>
            <a:fld id="{B484B192-A1FE-4DE6-801C-D1C1654B3BCB}" type="slidenum">
              <a:rPr kumimoji="1" lang="ja-JP" altLang="en-US" smtClean="0"/>
              <a:t>2</a:t>
            </a:fld>
            <a:endParaRPr kumimoji="1" lang="ja-JP" altLang="en-US"/>
          </a:p>
        </p:txBody>
      </p:sp>
    </p:spTree>
    <p:extLst>
      <p:ext uri="{BB962C8B-B14F-4D97-AF65-F5344CB8AC3E}">
        <p14:creationId xmlns:p14="http://schemas.microsoft.com/office/powerpoint/2010/main" val="32799680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次に、ラベル付け後の収録動画に対して</a:t>
            </a:r>
            <a:r>
              <a:rPr kumimoji="1" lang="en-US" altLang="ja-JP" dirty="0"/>
              <a:t>Pyfeat</a:t>
            </a:r>
            <a:r>
              <a:rPr kumimoji="1" lang="ja-JP" altLang="en-US" dirty="0"/>
              <a:t>を用いて</a:t>
            </a:r>
            <a:r>
              <a:rPr kumimoji="1" lang="en-US" altLang="ja-JP" dirty="0"/>
              <a:t>Facial Action Unit</a:t>
            </a:r>
            <a:r>
              <a:rPr kumimoji="1" lang="ja-JP" altLang="en-US" dirty="0"/>
              <a:t>を抽出します。今回</a:t>
            </a:r>
            <a:r>
              <a:rPr kumimoji="1" lang="en-US" altLang="ja-JP" dirty="0"/>
              <a:t>20</a:t>
            </a:r>
            <a:r>
              <a:rPr kumimoji="1" lang="ja-JP" altLang="en-US" dirty="0"/>
              <a:t>種類の</a:t>
            </a:r>
            <a:r>
              <a:rPr kumimoji="1" lang="en-US" altLang="ja-JP" dirty="0"/>
              <a:t>AU</a:t>
            </a:r>
            <a:r>
              <a:rPr kumimoji="1" lang="ja-JP" altLang="en-US" dirty="0"/>
              <a:t>を抽出しましたが、そのうち番号</a:t>
            </a:r>
            <a:r>
              <a:rPr kumimoji="1" lang="en-US" altLang="ja-JP" dirty="0"/>
              <a:t>07,11,20</a:t>
            </a:r>
            <a:r>
              <a:rPr kumimoji="1" lang="ja-JP" altLang="en-US" dirty="0"/>
              <a:t>の</a:t>
            </a:r>
            <a:r>
              <a:rPr kumimoji="1" lang="en-US" altLang="ja-JP" dirty="0"/>
              <a:t>3</a:t>
            </a:r>
            <a:r>
              <a:rPr kumimoji="1" lang="ja-JP" altLang="en-US" dirty="0"/>
              <a:t>種類の</a:t>
            </a:r>
            <a:r>
              <a:rPr kumimoji="1" lang="en-US" altLang="ja-JP" dirty="0"/>
              <a:t>AU</a:t>
            </a:r>
            <a:r>
              <a:rPr kumimoji="1" lang="ja-JP" altLang="en-US" dirty="0"/>
              <a:t>は値が</a:t>
            </a:r>
            <a:r>
              <a:rPr kumimoji="1" lang="en-US" altLang="ja-JP" dirty="0"/>
              <a:t>0</a:t>
            </a:r>
            <a:r>
              <a:rPr kumimoji="1" lang="ja-JP" altLang="en-US" dirty="0"/>
              <a:t>か１の二値であったために使用せず、</a:t>
            </a:r>
            <a:r>
              <a:rPr kumimoji="1" lang="en-US" altLang="ja-JP" dirty="0"/>
              <a:t>17</a:t>
            </a:r>
            <a:r>
              <a:rPr kumimoji="1" lang="ja-JP" altLang="en-US" dirty="0"/>
              <a:t>種類の</a:t>
            </a:r>
            <a:r>
              <a:rPr kumimoji="1" lang="en-US" altLang="ja-JP" dirty="0"/>
              <a:t>AU</a:t>
            </a:r>
            <a:r>
              <a:rPr kumimoji="1" lang="ja-JP" altLang="en-US" dirty="0"/>
              <a:t>を使用しました。</a:t>
            </a:r>
            <a:r>
              <a:rPr kumimoji="1" lang="en-US" altLang="ja-JP" dirty="0"/>
              <a:t>17</a:t>
            </a:r>
            <a:r>
              <a:rPr kumimoji="1" lang="ja-JP" altLang="en-US" dirty="0"/>
              <a:t>種類の</a:t>
            </a:r>
            <a:r>
              <a:rPr kumimoji="1" lang="en-US" altLang="ja-JP" dirty="0"/>
              <a:t>AU</a:t>
            </a:r>
            <a:r>
              <a:rPr kumimoji="1" lang="ja-JP" altLang="en-US" dirty="0"/>
              <a:t>の内訳は以下の表のとおりになっています。</a:t>
            </a:r>
            <a:endParaRPr kumimoji="1" lang="en-US" altLang="ja-JP" dirty="0"/>
          </a:p>
          <a:p>
            <a:endParaRPr kumimoji="1" lang="en-US" altLang="ja-JP" dirty="0"/>
          </a:p>
          <a:p>
            <a:r>
              <a:rPr kumimoji="1" lang="en-US" altLang="ja-JP" dirty="0"/>
              <a:t>AU</a:t>
            </a:r>
            <a:r>
              <a:rPr kumimoji="1" lang="ja-JP" altLang="en-US" dirty="0"/>
              <a:t>の値の変動による表情の変化の図を載せる</a:t>
            </a:r>
            <a:endParaRPr kumimoji="1" lang="en-US" altLang="ja-JP" dirty="0"/>
          </a:p>
          <a:p>
            <a:endParaRPr kumimoji="1" lang="en-US" altLang="ja-JP" dirty="0"/>
          </a:p>
          <a:p>
            <a:r>
              <a:rPr kumimoji="1" lang="en-US" altLang="ja-JP" dirty="0"/>
              <a:t>Pyfeat</a:t>
            </a:r>
            <a:r>
              <a:rPr kumimoji="1" lang="ja-JP" altLang="en-US" dirty="0"/>
              <a:t>の使用理由、</a:t>
            </a:r>
            <a:r>
              <a:rPr kumimoji="1" lang="en-US" altLang="ja-JP" dirty="0" err="1"/>
              <a:t>openface</a:t>
            </a:r>
            <a:r>
              <a:rPr kumimoji="1" lang="ja-JP" altLang="en-US" dirty="0"/>
              <a:t>を使用しない理由（岡留先生に確認）</a:t>
            </a:r>
            <a:endParaRPr kumimoji="1" lang="en-US" altLang="ja-JP" dirty="0"/>
          </a:p>
          <a:p>
            <a:r>
              <a:rPr kumimoji="1" lang="ja-JP" altLang="en-US" dirty="0"/>
              <a:t>リビングラボでの環境で検証の結果、</a:t>
            </a:r>
            <a:r>
              <a:rPr kumimoji="1" lang="en-US" altLang="ja-JP" dirty="0"/>
              <a:t>Pyfeat</a:t>
            </a:r>
            <a:r>
              <a:rPr kumimoji="1" lang="ja-JP" altLang="en-US" dirty="0"/>
              <a:t>の方が良い</a:t>
            </a:r>
            <a:endParaRPr kumimoji="1" lang="en-US" altLang="ja-JP" dirty="0"/>
          </a:p>
          <a:p>
            <a:r>
              <a:rPr kumimoji="1" lang="ja-JP" altLang="en-US" dirty="0"/>
              <a:t>有効数字何桁か</a:t>
            </a:r>
            <a:r>
              <a:rPr kumimoji="1" lang="en-US" altLang="ja-JP" dirty="0"/>
              <a:t>AU</a:t>
            </a:r>
            <a:r>
              <a:rPr kumimoji="1" lang="ja-JP" altLang="en-US" dirty="0"/>
              <a:t>の数値の説明</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B484B192-A1FE-4DE6-801C-D1C1654B3BCB}" type="slidenum">
              <a:rPr kumimoji="1" lang="ja-JP" altLang="en-US" smtClean="0"/>
              <a:t>22</a:t>
            </a:fld>
            <a:endParaRPr kumimoji="1" lang="ja-JP" altLang="en-US"/>
          </a:p>
        </p:txBody>
      </p:sp>
    </p:spTree>
    <p:extLst>
      <p:ext uri="{BB962C8B-B14F-4D97-AF65-F5344CB8AC3E}">
        <p14:creationId xmlns:p14="http://schemas.microsoft.com/office/powerpoint/2010/main" val="4268594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せん妄に関する研究において、</a:t>
            </a:r>
            <a:r>
              <a:rPr kumimoji="1" lang="en-US" altLang="ja-JP" dirty="0"/>
              <a:t>Van</a:t>
            </a:r>
            <a:r>
              <a:rPr kumimoji="1" lang="ja-JP" altLang="en-US" dirty="0"/>
              <a:t> </a:t>
            </a:r>
            <a:r>
              <a:rPr kumimoji="1" lang="en-US" altLang="ja-JP" dirty="0"/>
              <a:t>den</a:t>
            </a:r>
            <a:r>
              <a:rPr kumimoji="1" lang="ja-JP" altLang="en-US" dirty="0"/>
              <a:t> </a:t>
            </a:r>
            <a:r>
              <a:rPr kumimoji="1" lang="en-US" altLang="ja-JP" dirty="0"/>
              <a:t>Boogaard</a:t>
            </a:r>
            <a:r>
              <a:rPr kumimoji="1" lang="ja-JP" altLang="en-US" dirty="0"/>
              <a:t>（</a:t>
            </a:r>
            <a:r>
              <a:rPr lang="ja-JP" altLang="en-US" dirty="0"/>
              <a:t>ファン・デン・ボーハールト</a:t>
            </a:r>
            <a:r>
              <a:rPr kumimoji="1" lang="ja-JP" altLang="en-US" dirty="0"/>
              <a:t>）らの研究では、電子健康記録データなどを特徴量としてロジスティック回帰によるせん妄の予測の研究が行われています。この研究では、</a:t>
            </a:r>
            <a:r>
              <a:rPr kumimoji="1" lang="en-US" altLang="ja-JP" dirty="0"/>
              <a:t>ICU</a:t>
            </a:r>
            <a:r>
              <a:rPr kumimoji="1" lang="ja-JP" altLang="en-US" dirty="0"/>
              <a:t>患者</a:t>
            </a:r>
            <a:r>
              <a:rPr kumimoji="1" lang="en-US" altLang="ja-JP" dirty="0"/>
              <a:t>3056</a:t>
            </a:r>
            <a:r>
              <a:rPr kumimoji="1" lang="ja-JP" altLang="en-US" dirty="0"/>
              <a:t>名分のカルテデータに記載されている年齢や</a:t>
            </a:r>
            <a:r>
              <a:rPr kumimoji="1" lang="en-US" altLang="ja-JP" dirty="0"/>
              <a:t>APACHE-Ⅱ</a:t>
            </a:r>
            <a:r>
              <a:rPr kumimoji="1" lang="ja-JP" altLang="en-US" dirty="0"/>
              <a:t>スコアなどの情報を特徴量として、ロジスティック回帰による学習の結果、せん妄の予測精度が曲線下面積</a:t>
            </a:r>
            <a:r>
              <a:rPr kumimoji="1" lang="en-US" altLang="ja-JP" dirty="0"/>
              <a:t>AUC</a:t>
            </a:r>
            <a:r>
              <a:rPr kumimoji="1" lang="ja-JP" altLang="en-US" dirty="0"/>
              <a:t>の値が</a:t>
            </a:r>
            <a:r>
              <a:rPr kumimoji="1" lang="en-US" altLang="ja-JP" dirty="0"/>
              <a:t>0.87</a:t>
            </a:r>
            <a:r>
              <a:rPr kumimoji="1" lang="ja-JP" altLang="en-US" dirty="0"/>
              <a:t>という高い予測精度が得らています。これは、医療関係者の予測精度を</a:t>
            </a:r>
            <a:r>
              <a:rPr kumimoji="1" lang="en-US" altLang="ja-JP" dirty="0"/>
              <a:t>AUC</a:t>
            </a:r>
            <a:r>
              <a:rPr kumimoji="1" lang="ja-JP" altLang="en-US" dirty="0"/>
              <a:t>で表したときの</a:t>
            </a:r>
            <a:r>
              <a:rPr kumimoji="1" lang="en-US" altLang="ja-JP" dirty="0"/>
              <a:t>0.59</a:t>
            </a:r>
            <a:r>
              <a:rPr kumimoji="1" lang="ja-JP" altLang="en-US" dirty="0"/>
              <a:t>という値と比べて高い値であり、せん妄のリスク予測を高い精度で識別することができます。</a:t>
            </a:r>
            <a:endParaRPr kumimoji="1" lang="en-US" altLang="ja-JP" dirty="0"/>
          </a:p>
          <a:p>
            <a:r>
              <a:rPr kumimoji="1" lang="ja-JP" altLang="en-US" dirty="0"/>
              <a:t>しかし、この研究では使用されている特徴量がカルテデータであり、一般には整備しづらいデータ（視覚機能、</a:t>
            </a:r>
            <a:r>
              <a:rPr lang="ja-JP" altLang="en-US" dirty="0"/>
              <a:t>年齢、</a:t>
            </a:r>
            <a:r>
              <a:rPr lang="en-US" altLang="ja-JP" dirty="0"/>
              <a:t>APACHE-II</a:t>
            </a:r>
            <a:r>
              <a:rPr lang="ja-JP" altLang="en-US" dirty="0"/>
              <a:t>スコア</a:t>
            </a:r>
            <a:r>
              <a:rPr lang="en-US" altLang="ja-JP" dirty="0"/>
              <a:t>(ICU</a:t>
            </a:r>
            <a:r>
              <a:rPr lang="ja-JP" altLang="en-US" dirty="0"/>
              <a:t>患者の重症度を表している指標</a:t>
            </a:r>
            <a:r>
              <a:rPr lang="en-US" altLang="ja-JP" dirty="0"/>
              <a:t>)</a:t>
            </a:r>
            <a:r>
              <a:rPr lang="ja-JP" altLang="en-US" dirty="0"/>
              <a:t>、入院群</a:t>
            </a:r>
            <a:r>
              <a:rPr lang="en-US" altLang="ja-JP" dirty="0"/>
              <a:t>(</a:t>
            </a:r>
            <a:r>
              <a:rPr lang="ja-JP" altLang="en-US" dirty="0"/>
              <a:t>入院期間、病名、症状</a:t>
            </a:r>
            <a:r>
              <a:rPr lang="en-US" altLang="ja-JP" dirty="0"/>
              <a:t>)</a:t>
            </a:r>
            <a:r>
              <a:rPr lang="ja-JP" altLang="en-US" dirty="0"/>
              <a:t>、昏睡、感染症、代謝性アシドーシス、鎮静薬およびモルヒネの使用、尿素濃度</a:t>
            </a:r>
            <a:r>
              <a:rPr kumimoji="1" lang="ja-JP" altLang="en-US" dirty="0"/>
              <a:t>）を使用しています。また患者が限定的であること、また、この研究はせん妄のリスクを予測するタスクであり、いつ発症するかを予測するタスクではなく、一過性であることが多いせん妄をリアルタイムで判別することができないという問題点があります。</a:t>
            </a:r>
            <a:endParaRPr kumimoji="1" lang="en-US" altLang="ja-JP" dirty="0"/>
          </a:p>
          <a:p>
            <a:endParaRPr kumimoji="1" lang="en-US" altLang="ja-JP" dirty="0"/>
          </a:p>
          <a:p>
            <a:pPr>
              <a:buNone/>
            </a:pPr>
            <a:r>
              <a:rPr lang="en-US" altLang="ja-JP" b="1" dirty="0"/>
              <a:t>ROC</a:t>
            </a:r>
            <a:r>
              <a:rPr lang="ja-JP" altLang="en-US" b="1" dirty="0"/>
              <a:t>曲線とは？</a:t>
            </a:r>
          </a:p>
          <a:p>
            <a:pPr>
              <a:buNone/>
            </a:pPr>
            <a:r>
              <a:rPr lang="en-US" altLang="ja-JP" dirty="0"/>
              <a:t>ROC</a:t>
            </a:r>
            <a:r>
              <a:rPr lang="ja-JP" altLang="en-US" dirty="0"/>
              <a:t>曲線は、分類モデルの性能を評価するためのグラフです。縦軸に</a:t>
            </a:r>
            <a:r>
              <a:rPr lang="ja-JP" altLang="en-US" b="1" dirty="0"/>
              <a:t>真陽性率（</a:t>
            </a:r>
            <a:r>
              <a:rPr lang="en-US" altLang="ja-JP" b="1" dirty="0"/>
              <a:t>True Positive Rate: TPR</a:t>
            </a:r>
            <a:r>
              <a:rPr lang="ja-JP" altLang="en-US" b="1" dirty="0"/>
              <a:t>、感度とも呼ばれる）</a:t>
            </a:r>
            <a:r>
              <a:rPr lang="ja-JP" altLang="en-US" dirty="0"/>
              <a:t>、横軸に**偽陽性率（</a:t>
            </a:r>
            <a:r>
              <a:rPr lang="en-US" altLang="ja-JP" dirty="0"/>
              <a:t>False Positive Rate: FPR</a:t>
            </a:r>
            <a:r>
              <a:rPr lang="ja-JP" altLang="en-US" dirty="0"/>
              <a:t>、</a:t>
            </a:r>
            <a:r>
              <a:rPr lang="en-US" altLang="ja-JP" dirty="0"/>
              <a:t>1 - </a:t>
            </a:r>
            <a:r>
              <a:rPr lang="ja-JP" altLang="en-US" dirty="0"/>
              <a:t>特異度とも呼ばれる）**を取ってプロットされます。</a:t>
            </a:r>
          </a:p>
          <a:p>
            <a:pPr>
              <a:buFont typeface="Arial" panose="020B0604020202020204" pitchFamily="34" charset="0"/>
              <a:buChar char="•"/>
            </a:pPr>
            <a:r>
              <a:rPr lang="ja-JP" altLang="en-US" b="1" dirty="0"/>
              <a:t>真陽性率（</a:t>
            </a:r>
            <a:r>
              <a:rPr lang="en-US" altLang="ja-JP" b="1" dirty="0"/>
              <a:t>TPR</a:t>
            </a:r>
            <a:r>
              <a:rPr lang="ja-JP" altLang="en-US" b="1" dirty="0"/>
              <a:t>）</a:t>
            </a:r>
            <a:r>
              <a:rPr lang="en-US" altLang="ja-JP" dirty="0"/>
              <a:t>: </a:t>
            </a:r>
            <a:r>
              <a:rPr lang="ja-JP" altLang="en-US" dirty="0"/>
              <a:t>実際に陽性であるデータのうち、モデルが正しく陽性と予測できた割合。（例：実際にせん妄を発症した患者のうち、モデルが「せん妄を発症する」と予測できた割合）</a:t>
            </a:r>
          </a:p>
          <a:p>
            <a:pPr>
              <a:buFont typeface="Arial" panose="020B0604020202020204" pitchFamily="34" charset="0"/>
              <a:buChar char="•"/>
            </a:pPr>
            <a:r>
              <a:rPr lang="ja-JP" altLang="en-US" b="1" dirty="0"/>
              <a:t>偽陽性率（</a:t>
            </a:r>
            <a:r>
              <a:rPr lang="en-US" altLang="ja-JP" b="1" dirty="0"/>
              <a:t>FPR</a:t>
            </a:r>
            <a:r>
              <a:rPr lang="ja-JP" altLang="en-US" b="1" dirty="0"/>
              <a:t>）</a:t>
            </a:r>
            <a:r>
              <a:rPr lang="en-US" altLang="ja-JP" dirty="0"/>
              <a:t>: </a:t>
            </a:r>
            <a:r>
              <a:rPr lang="ja-JP" altLang="en-US" dirty="0"/>
              <a:t>実際に陰性であるデータのうち、モデルが誤って陽性と予測してしまった割合。（例：実際にせん妄を発症しなかった患者のうち、モデルが「せん妄を発症する」と誤って予測してしまった割合）</a:t>
            </a:r>
            <a:endParaRPr lang="en-US" altLang="ja-JP" dirty="0"/>
          </a:p>
          <a:p>
            <a:pPr>
              <a:buFont typeface="Arial" panose="020B0604020202020204" pitchFamily="34" charset="0"/>
              <a:buChar char="•"/>
            </a:pPr>
            <a:endParaRPr lang="en-US" altLang="ja-JP" dirty="0"/>
          </a:p>
          <a:p>
            <a:pPr>
              <a:buNone/>
            </a:pPr>
            <a:r>
              <a:rPr lang="en-US" altLang="ja-JP" b="1" dirty="0"/>
              <a:t>AUC</a:t>
            </a:r>
            <a:r>
              <a:rPr lang="ja-JP" altLang="en-US" b="1" dirty="0"/>
              <a:t>とは？</a:t>
            </a:r>
          </a:p>
          <a:p>
            <a:pPr>
              <a:buNone/>
            </a:pPr>
            <a:r>
              <a:rPr lang="en-US" altLang="ja-JP" dirty="0"/>
              <a:t>AUC</a:t>
            </a:r>
            <a:r>
              <a:rPr lang="ja-JP" altLang="en-US" dirty="0"/>
              <a:t>は、この</a:t>
            </a:r>
            <a:r>
              <a:rPr lang="en-US" altLang="ja-JP" dirty="0"/>
              <a:t>ROC</a:t>
            </a:r>
            <a:r>
              <a:rPr lang="ja-JP" altLang="en-US" dirty="0"/>
              <a:t>曲線と横軸（</a:t>
            </a:r>
            <a:r>
              <a:rPr lang="en-US" altLang="ja-JP" dirty="0"/>
              <a:t>FPR</a:t>
            </a:r>
            <a:r>
              <a:rPr lang="ja-JP" altLang="en-US" dirty="0"/>
              <a:t>）によって囲まれる領域の面積です。</a:t>
            </a:r>
          </a:p>
          <a:p>
            <a:pPr>
              <a:buFont typeface="Arial" panose="020B0604020202020204" pitchFamily="34" charset="0"/>
              <a:buChar char="•"/>
            </a:pPr>
            <a:r>
              <a:rPr lang="en-US" altLang="ja-JP" b="1" dirty="0"/>
              <a:t>AUC</a:t>
            </a:r>
            <a:r>
              <a:rPr lang="ja-JP" altLang="en-US" b="1" dirty="0"/>
              <a:t>の範囲</a:t>
            </a:r>
            <a:r>
              <a:rPr lang="en-US" altLang="ja-JP" b="1" dirty="0"/>
              <a:t>:</a:t>
            </a:r>
            <a:r>
              <a:rPr lang="ja-JP" altLang="en-US" dirty="0"/>
              <a:t> </a:t>
            </a:r>
            <a:r>
              <a:rPr lang="en-US" altLang="ja-JP" dirty="0"/>
              <a:t>0</a:t>
            </a:r>
            <a:r>
              <a:rPr lang="ja-JP" altLang="en-US" dirty="0"/>
              <a:t>から</a:t>
            </a:r>
            <a:r>
              <a:rPr lang="en-US" altLang="ja-JP" dirty="0"/>
              <a:t>1</a:t>
            </a:r>
            <a:r>
              <a:rPr lang="ja-JP" altLang="en-US" dirty="0"/>
              <a:t>の範囲を取ります。</a:t>
            </a:r>
          </a:p>
          <a:p>
            <a:pPr>
              <a:buFont typeface="Arial" panose="020B0604020202020204" pitchFamily="34" charset="0"/>
              <a:buChar char="•"/>
            </a:pPr>
            <a:r>
              <a:rPr lang="en-US" altLang="ja-JP" b="1" dirty="0"/>
              <a:t>AUC 0.5:</a:t>
            </a:r>
            <a:r>
              <a:rPr lang="ja-JP" altLang="en-US" dirty="0"/>
              <a:t> 最も性能が低いモデル（ランダムに予測するモデル）の</a:t>
            </a:r>
            <a:r>
              <a:rPr lang="en-US" altLang="ja-JP" dirty="0"/>
              <a:t>AUC</a:t>
            </a:r>
            <a:r>
              <a:rPr lang="ja-JP" altLang="en-US" dirty="0"/>
              <a:t>は</a:t>
            </a:r>
            <a:r>
              <a:rPr lang="en-US" altLang="ja-JP" dirty="0"/>
              <a:t>0.5</a:t>
            </a:r>
            <a:r>
              <a:rPr lang="ja-JP" altLang="en-US" dirty="0"/>
              <a:t>です。これは、</a:t>
            </a:r>
            <a:r>
              <a:rPr lang="en-US" altLang="ja-JP" dirty="0"/>
              <a:t>ROC</a:t>
            </a:r>
            <a:r>
              <a:rPr lang="ja-JP" altLang="en-US" dirty="0"/>
              <a:t>曲線が斜め</a:t>
            </a:r>
            <a:r>
              <a:rPr lang="en-US" altLang="ja-JP" dirty="0"/>
              <a:t>45</a:t>
            </a:r>
            <a:r>
              <a:rPr lang="ja-JP" altLang="en-US" dirty="0"/>
              <a:t>度の直線になる状態です。コイン投げで予測するのと同じレベルの性能です。</a:t>
            </a:r>
          </a:p>
          <a:p>
            <a:pPr>
              <a:buFont typeface="Arial" panose="020B0604020202020204" pitchFamily="34" charset="0"/>
              <a:buChar char="•"/>
            </a:pPr>
            <a:r>
              <a:rPr lang="en-US" altLang="ja-JP" b="1" dirty="0"/>
              <a:t>AUC 1.0:</a:t>
            </a:r>
            <a:r>
              <a:rPr lang="ja-JP" altLang="en-US" dirty="0"/>
              <a:t> 最も性能が高い完璧なモデルの</a:t>
            </a:r>
            <a:r>
              <a:rPr lang="en-US" altLang="ja-JP" dirty="0"/>
              <a:t>AUC</a:t>
            </a:r>
            <a:r>
              <a:rPr lang="ja-JP" altLang="en-US" dirty="0"/>
              <a:t>は</a:t>
            </a:r>
            <a:r>
              <a:rPr lang="en-US" altLang="ja-JP" dirty="0"/>
              <a:t>1.0</a:t>
            </a:r>
            <a:r>
              <a:rPr lang="ja-JP" altLang="en-US" dirty="0"/>
              <a:t>です。これは、</a:t>
            </a:r>
            <a:r>
              <a:rPr lang="en-US" altLang="ja-JP" dirty="0"/>
              <a:t>ROC</a:t>
            </a:r>
            <a:r>
              <a:rPr lang="ja-JP" altLang="en-US" dirty="0"/>
              <a:t>曲線が左上隅（</a:t>
            </a:r>
            <a:r>
              <a:rPr lang="en-US" altLang="ja-JP" dirty="0"/>
              <a:t>FPR=0, TPR=1</a:t>
            </a:r>
            <a:r>
              <a:rPr lang="ja-JP" altLang="en-US" dirty="0"/>
              <a:t>）を通る垂直線と水平線で囲まれた</a:t>
            </a:r>
            <a:r>
              <a:rPr lang="en-US" altLang="ja-JP" dirty="0"/>
              <a:t>L</a:t>
            </a:r>
            <a:r>
              <a:rPr lang="ja-JP" altLang="en-US" dirty="0"/>
              <a:t>字型になる状態です。モデルが常に正例と負例を完璧に区別できることを意味します。</a:t>
            </a:r>
          </a:p>
          <a:p>
            <a:pPr>
              <a:buFont typeface="Arial" panose="020B0604020202020204" pitchFamily="34" charset="0"/>
              <a:buNone/>
            </a:pPr>
            <a:endParaRPr lang="ja-JP" altLang="en-US" dirty="0"/>
          </a:p>
          <a:p>
            <a:endParaRPr kumimoji="1" lang="en-US" altLang="ja-JP" dirty="0"/>
          </a:p>
          <a:p>
            <a:endParaRPr kumimoji="1" lang="en-US" altLang="ja-JP" dirty="0"/>
          </a:p>
          <a:p>
            <a:endParaRPr kumimoji="1" lang="en-US" altLang="ja-JP" dirty="0"/>
          </a:p>
          <a:p>
            <a:r>
              <a:rPr kumimoji="1" lang="ja-JP" altLang="en-US" dirty="0"/>
              <a:t>そこで生田らの研究では、表情データセットを特徴量としたせん妄の研究を行っており、</a:t>
            </a:r>
            <a:r>
              <a:rPr kumimoji="1" lang="en-US" altLang="ja-JP" dirty="0"/>
              <a:t>xgboost</a:t>
            </a:r>
            <a:r>
              <a:rPr kumimoji="1" lang="ja-JP" altLang="en-US" dirty="0"/>
              <a:t>によるせん妄の分類モデルを作成し、ランダムな</a:t>
            </a:r>
            <a:r>
              <a:rPr kumimoji="1" lang="en-US" altLang="ja-JP" dirty="0"/>
              <a:t>5</a:t>
            </a:r>
            <a:r>
              <a:rPr kumimoji="1" lang="ja-JP" altLang="en-US" dirty="0"/>
              <a:t>分割による交差検証の結果、</a:t>
            </a:r>
            <a:r>
              <a:rPr kumimoji="1" lang="en-US" altLang="ja-JP" dirty="0"/>
              <a:t>91%</a:t>
            </a:r>
            <a:r>
              <a:rPr kumimoji="1" lang="ja-JP" altLang="en-US" dirty="0"/>
              <a:t>の精度が得られています。しかし、この研究は機械学習手法が勾配ブースティング木の</a:t>
            </a:r>
            <a:r>
              <a:rPr kumimoji="1" lang="en-US" altLang="ja-JP" dirty="0" err="1"/>
              <a:t>xgboost</a:t>
            </a:r>
            <a:r>
              <a:rPr kumimoji="1" lang="ja-JP" altLang="en-US" dirty="0"/>
              <a:t>の</a:t>
            </a:r>
            <a:r>
              <a:rPr kumimoji="1" lang="en-US" altLang="ja-JP" dirty="0"/>
              <a:t>1</a:t>
            </a:r>
            <a:r>
              <a:rPr kumimoji="1" lang="ja-JP" altLang="en-US" dirty="0"/>
              <a:t>種類であり、特徴量設計も分散を用いた１種類であること、また、被験者数が少なく、せん妄患者の判別が可能であるかが定かではないという問題点が存在します。</a:t>
            </a:r>
            <a:endParaRPr kumimoji="1" lang="en-US" altLang="ja-JP" dirty="0"/>
          </a:p>
          <a:p>
            <a:endParaRPr kumimoji="1" lang="en-US" altLang="ja-JP" dirty="0"/>
          </a:p>
          <a:p>
            <a:r>
              <a:rPr kumimoji="1" lang="ja-JP" altLang="en-US" dirty="0"/>
              <a:t>生田らの研究では被験者数</a:t>
            </a:r>
            <a:r>
              <a:rPr kumimoji="1" lang="en-US" altLang="ja-JP" dirty="0"/>
              <a:t>21</a:t>
            </a:r>
            <a:r>
              <a:rPr kumimoji="1" lang="ja-JP" altLang="en-US" dirty="0"/>
              <a:t>名</a:t>
            </a:r>
            <a:endParaRPr kumimoji="1" lang="en-US" altLang="ja-JP" dirty="0"/>
          </a:p>
          <a:p>
            <a:endParaRPr kumimoji="1" lang="en-US" altLang="ja-JP" dirty="0"/>
          </a:p>
          <a:p>
            <a:r>
              <a:rPr kumimoji="1" lang="ja-JP" altLang="en-US" dirty="0"/>
              <a:t>左の関連研究は予測タスクで、使用している特徴量が特別なもの</a:t>
            </a:r>
            <a:endParaRPr kumimoji="1" lang="en-US" altLang="ja-JP" dirty="0"/>
          </a:p>
          <a:p>
            <a:r>
              <a:rPr kumimoji="1" lang="ja-JP" altLang="en-US" dirty="0"/>
              <a:t>一般には整備できない</a:t>
            </a:r>
            <a:endParaRPr kumimoji="1" lang="en-US" altLang="ja-JP" dirty="0"/>
          </a:p>
          <a:p>
            <a:r>
              <a:rPr kumimoji="1" lang="ja-JP" altLang="en-US" dirty="0"/>
              <a:t>感度特異度は不明</a:t>
            </a:r>
            <a:endParaRPr kumimoji="1" lang="en-US" altLang="ja-JP" dirty="0"/>
          </a:p>
          <a:p>
            <a:r>
              <a:rPr kumimoji="1" lang="ja-JP" altLang="en-US" dirty="0"/>
              <a:t>生田さんの手法ではせん妄になった人を判別できているかは定かではない（求めているものが異なる）</a:t>
            </a:r>
            <a:endParaRPr kumimoji="1" lang="en-US" altLang="ja-JP" dirty="0"/>
          </a:p>
          <a:p>
            <a:r>
              <a:rPr kumimoji="1" lang="ja-JP" altLang="en-US" dirty="0"/>
              <a:t>どこが探索的、網羅的　→　いろいろな条件を掛け算で網羅的に比較している</a:t>
            </a:r>
            <a:endParaRPr kumimoji="1" lang="en-US" altLang="ja-JP" dirty="0"/>
          </a:p>
          <a:p>
            <a:r>
              <a:rPr kumimoji="1" lang="ja-JP" altLang="en-US" dirty="0"/>
              <a:t>データをとって検証し、どの特徴が使えるかを調べている段階</a:t>
            </a:r>
            <a:endParaRPr kumimoji="1" lang="en-US" altLang="ja-JP" dirty="0"/>
          </a:p>
          <a:p>
            <a:r>
              <a:rPr kumimoji="1" lang="ja-JP" altLang="en-US" dirty="0"/>
              <a:t>生田さんの研究はデータ数が少ない、</a:t>
            </a:r>
            <a:r>
              <a:rPr kumimoji="1" lang="en-US" altLang="ja-JP" dirty="0"/>
              <a:t>xgboost</a:t>
            </a:r>
            <a:r>
              <a:rPr kumimoji="1" lang="ja-JP" altLang="en-US" dirty="0"/>
              <a:t>のみ</a:t>
            </a:r>
            <a:endParaRPr kumimoji="1" lang="en-US" altLang="ja-JP" dirty="0"/>
          </a:p>
          <a:p>
            <a:r>
              <a:rPr kumimoji="1" lang="ja-JP" altLang="en-US" dirty="0"/>
              <a:t>今回はデータ数を増やしたこと、色々な機械学習手法を試している、特徴量をいくつか試している</a:t>
            </a:r>
            <a:endParaRPr kumimoji="1" lang="en-US" altLang="ja-JP" dirty="0"/>
          </a:p>
          <a:p>
            <a:r>
              <a:rPr kumimoji="1" lang="ja-JP" altLang="en-US" dirty="0"/>
              <a:t>違い：複数の手法を試していることに価値がある</a:t>
            </a:r>
            <a:endParaRPr kumimoji="1" lang="en-US" altLang="ja-JP" dirty="0"/>
          </a:p>
          <a:p>
            <a:r>
              <a:rPr kumimoji="1" lang="ja-JP" altLang="en-US" dirty="0"/>
              <a:t>詳細な図とかをもってくる</a:t>
            </a:r>
            <a:endParaRPr kumimoji="1" lang="en-US" altLang="ja-JP" dirty="0"/>
          </a:p>
          <a:p>
            <a:endParaRPr kumimoji="1" lang="en-US" altLang="ja-JP" dirty="0"/>
          </a:p>
          <a:p>
            <a:endParaRPr kumimoji="1" lang="en-US" altLang="ja-JP" dirty="0"/>
          </a:p>
          <a:p>
            <a:r>
              <a:rPr kumimoji="1" lang="ja-JP" altLang="en-US" dirty="0"/>
              <a:t>もう少し二つの研究の詳細部分を載せる</a:t>
            </a:r>
            <a:endParaRPr kumimoji="1" lang="en-US" altLang="ja-JP" dirty="0"/>
          </a:p>
          <a:p>
            <a:r>
              <a:rPr kumimoji="1" lang="ja-JP" altLang="en-US" dirty="0"/>
              <a:t>我々の研究はで、生田らの研究は私たちの研究の先行研究（生田らの研究との差分を詳しく説明）</a:t>
            </a:r>
            <a:endParaRPr kumimoji="1" lang="en-US" altLang="ja-JP" dirty="0"/>
          </a:p>
          <a:p>
            <a:r>
              <a:rPr kumimoji="1" lang="en-US" altLang="ja-JP" dirty="0"/>
              <a:t>AU</a:t>
            </a:r>
            <a:r>
              <a:rPr kumimoji="1" lang="ja-JP" altLang="en-US" dirty="0"/>
              <a:t>の数：</a:t>
            </a:r>
            <a:r>
              <a:rPr kumimoji="1" lang="en-US" altLang="ja-JP" dirty="0"/>
              <a:t>17</a:t>
            </a:r>
            <a:r>
              <a:rPr kumimoji="1" lang="ja-JP" altLang="en-US" dirty="0"/>
              <a:t>種類（</a:t>
            </a:r>
            <a:r>
              <a:rPr kumimoji="1" lang="en-US" altLang="ja-JP" dirty="0" err="1"/>
              <a:t>Openface</a:t>
            </a:r>
            <a:r>
              <a:rPr kumimoji="1" lang="ja-JP" altLang="en-US" dirty="0"/>
              <a:t>）、データ数</a:t>
            </a:r>
            <a:endParaRPr kumimoji="1" lang="en-US" altLang="ja-JP" dirty="0"/>
          </a:p>
        </p:txBody>
      </p:sp>
      <p:sp>
        <p:nvSpPr>
          <p:cNvPr id="4" name="スライド番号プレースホルダー 3"/>
          <p:cNvSpPr>
            <a:spLocks noGrp="1"/>
          </p:cNvSpPr>
          <p:nvPr>
            <p:ph type="sldNum" sz="quarter" idx="5"/>
          </p:nvPr>
        </p:nvSpPr>
        <p:spPr/>
        <p:txBody>
          <a:bodyPr/>
          <a:lstStyle/>
          <a:p>
            <a:fld id="{B484B192-A1FE-4DE6-801C-D1C1654B3BCB}" type="slidenum">
              <a:rPr kumimoji="1" lang="ja-JP" altLang="en-US" smtClean="0"/>
              <a:t>3</a:t>
            </a:fld>
            <a:endParaRPr kumimoji="1" lang="ja-JP" altLang="en-US"/>
          </a:p>
        </p:txBody>
      </p:sp>
    </p:spTree>
    <p:extLst>
      <p:ext uri="{BB962C8B-B14F-4D97-AF65-F5344CB8AC3E}">
        <p14:creationId xmlns:p14="http://schemas.microsoft.com/office/powerpoint/2010/main" val="3110020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57B2C-2822-D9E5-D447-6670F981009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59798A9-DAFD-90D5-E627-EF821FBEE6E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A236E42-3F1B-79B4-380F-84598CEF1DA7}"/>
              </a:ext>
            </a:extLst>
          </p:cNvPr>
          <p:cNvSpPr>
            <a:spLocks noGrp="1"/>
          </p:cNvSpPr>
          <p:nvPr>
            <p:ph type="body" idx="1"/>
          </p:nvPr>
        </p:nvSpPr>
        <p:spPr/>
        <p:txBody>
          <a:bodyPr/>
          <a:lstStyle/>
          <a:p>
            <a:r>
              <a:rPr kumimoji="1" lang="ja-JP" altLang="en-US" dirty="0"/>
              <a:t>そこで生田らの先行研究では、表情データセットを特徴量として、</a:t>
            </a:r>
            <a:r>
              <a:rPr kumimoji="1" lang="en-US" altLang="ja-JP" dirty="0" err="1"/>
              <a:t>xgboost</a:t>
            </a:r>
            <a:r>
              <a:rPr kumimoji="1" lang="ja-JP" altLang="en-US" dirty="0"/>
              <a:t>によるせん妄の分類モデルを作成し患者の表情の分析を行っています。この研究では、</a:t>
            </a:r>
            <a:r>
              <a:rPr kumimoji="1" lang="en-US" altLang="ja-JP" dirty="0"/>
              <a:t>5</a:t>
            </a:r>
            <a:r>
              <a:rPr kumimoji="1" lang="ja-JP" altLang="en-US" dirty="0"/>
              <a:t>分程度の患者の表情を特徴量として、</a:t>
            </a:r>
            <a:r>
              <a:rPr kumimoji="1" lang="en-US" altLang="ja-JP" dirty="0" err="1"/>
              <a:t>XGBoost</a:t>
            </a:r>
            <a:r>
              <a:rPr kumimoji="1" lang="ja-JP" altLang="en-US" dirty="0"/>
              <a:t>による分類と</a:t>
            </a:r>
            <a:r>
              <a:rPr kumimoji="1" lang="en-US" altLang="ja-JP" dirty="0"/>
              <a:t>SHAP</a:t>
            </a:r>
            <a:r>
              <a:rPr kumimoji="1" lang="ja-JP" altLang="en-US" dirty="0"/>
              <a:t>による特徴量の分析の結果、</a:t>
            </a:r>
            <a:r>
              <a:rPr kumimoji="1" lang="en-US" altLang="ja-JP" dirty="0"/>
              <a:t>5</a:t>
            </a:r>
            <a:r>
              <a:rPr kumimoji="1" lang="ja-JP" altLang="en-US" dirty="0"/>
              <a:t>分割の交差検証による分類精度</a:t>
            </a:r>
            <a:r>
              <a:rPr kumimoji="1" lang="en-US" altLang="ja-JP" dirty="0"/>
              <a:t>91%</a:t>
            </a:r>
            <a:r>
              <a:rPr kumimoji="1" lang="ja-JP" altLang="en-US" dirty="0"/>
              <a:t>と、せん妄患者の瞼や眉、視線などの目元に特徴があることを示唆しています。</a:t>
            </a:r>
            <a:endParaRPr kumimoji="1" lang="en-US" altLang="ja-JP" dirty="0"/>
          </a:p>
          <a:p>
            <a:r>
              <a:rPr kumimoji="1" lang="ja-JP" altLang="en-US" dirty="0"/>
              <a:t>しかし、この先行研究の問題点として、機械学習手法が</a:t>
            </a:r>
            <a:r>
              <a:rPr kumimoji="1" lang="en-US" altLang="ja-JP" dirty="0" err="1"/>
              <a:t>xgboost</a:t>
            </a:r>
            <a:r>
              <a:rPr kumimoji="1" lang="ja-JP" altLang="en-US" dirty="0"/>
              <a:t>の</a:t>
            </a:r>
            <a:r>
              <a:rPr kumimoji="1" lang="en-US" altLang="ja-JP" dirty="0"/>
              <a:t>1</a:t>
            </a:r>
            <a:r>
              <a:rPr kumimoji="1" lang="ja-JP" altLang="en-US" dirty="0"/>
              <a:t>種類であり、特徴量設計も分散を用いた１種類であること、また、被験者数が</a:t>
            </a:r>
            <a:r>
              <a:rPr kumimoji="1" lang="en-US" altLang="ja-JP" dirty="0"/>
              <a:t>21</a:t>
            </a:r>
            <a:r>
              <a:rPr kumimoji="1" lang="ja-JP" altLang="en-US" dirty="0"/>
              <a:t>名であり、せん妄患者の判別が可能であるかが定かではないという問題点が存在します。</a:t>
            </a:r>
            <a:endParaRPr kumimoji="1" lang="en-US" altLang="ja-JP" dirty="0"/>
          </a:p>
          <a:p>
            <a:endParaRPr kumimoji="1" lang="en-US" altLang="ja-JP" dirty="0"/>
          </a:p>
          <a:p>
            <a:r>
              <a:rPr kumimoji="1" lang="ja-JP" altLang="en-US" dirty="0"/>
              <a:t>生田らの研究では被験者数</a:t>
            </a:r>
            <a:r>
              <a:rPr kumimoji="1" lang="en-US" altLang="ja-JP" dirty="0"/>
              <a:t>21</a:t>
            </a:r>
            <a:r>
              <a:rPr kumimoji="1" lang="ja-JP" altLang="en-US" dirty="0"/>
              <a:t>名</a:t>
            </a:r>
            <a:endParaRPr kumimoji="1" lang="en-US" altLang="ja-JP" dirty="0"/>
          </a:p>
          <a:p>
            <a:endParaRPr kumimoji="1" lang="en-US" altLang="ja-JP" dirty="0"/>
          </a:p>
          <a:p>
            <a:r>
              <a:rPr kumimoji="1" lang="ja-JP" altLang="en-US" dirty="0"/>
              <a:t>左の関連研究は予測タスクで、使用している特徴量が特別なもの</a:t>
            </a:r>
            <a:endParaRPr kumimoji="1" lang="en-US" altLang="ja-JP" dirty="0"/>
          </a:p>
          <a:p>
            <a:r>
              <a:rPr kumimoji="1" lang="ja-JP" altLang="en-US" dirty="0"/>
              <a:t>一般には整備できない</a:t>
            </a:r>
            <a:endParaRPr kumimoji="1" lang="en-US" altLang="ja-JP" dirty="0"/>
          </a:p>
          <a:p>
            <a:r>
              <a:rPr kumimoji="1" lang="ja-JP" altLang="en-US" dirty="0"/>
              <a:t>感度特異度は不明</a:t>
            </a:r>
            <a:endParaRPr kumimoji="1" lang="en-US" altLang="ja-JP" dirty="0"/>
          </a:p>
          <a:p>
            <a:r>
              <a:rPr kumimoji="1" lang="ja-JP" altLang="en-US" dirty="0"/>
              <a:t>生田さんの手法ではせん妄になった人を判別できているかは定かではない（求めているものが異なる）</a:t>
            </a:r>
            <a:endParaRPr kumimoji="1" lang="en-US" altLang="ja-JP" dirty="0"/>
          </a:p>
          <a:p>
            <a:r>
              <a:rPr kumimoji="1" lang="ja-JP" altLang="en-US" dirty="0"/>
              <a:t>生田さんの手法は、顔検出になっている可能性がある</a:t>
            </a:r>
            <a:endParaRPr kumimoji="1" lang="en-US" altLang="ja-JP" dirty="0"/>
          </a:p>
          <a:p>
            <a:r>
              <a:rPr kumimoji="1" lang="ja-JP" altLang="en-US" dirty="0"/>
              <a:t>どこが探索的、網羅的　→　いろいろな条件を掛け算で網羅的に比較している</a:t>
            </a:r>
            <a:endParaRPr kumimoji="1" lang="en-US" altLang="ja-JP" dirty="0"/>
          </a:p>
          <a:p>
            <a:r>
              <a:rPr kumimoji="1" lang="ja-JP" altLang="en-US" dirty="0"/>
              <a:t>データをとって検証し、どの特徴が使えるかを調べている段階</a:t>
            </a:r>
            <a:endParaRPr kumimoji="1" lang="en-US" altLang="ja-JP" dirty="0"/>
          </a:p>
          <a:p>
            <a:r>
              <a:rPr kumimoji="1" lang="ja-JP" altLang="en-US" dirty="0"/>
              <a:t>生田さんの研究はデータ数が少ない、</a:t>
            </a:r>
            <a:r>
              <a:rPr kumimoji="1" lang="en-US" altLang="ja-JP" dirty="0"/>
              <a:t>xgboost</a:t>
            </a:r>
            <a:r>
              <a:rPr kumimoji="1" lang="ja-JP" altLang="en-US" dirty="0"/>
              <a:t>のみ</a:t>
            </a:r>
            <a:endParaRPr kumimoji="1" lang="en-US" altLang="ja-JP" dirty="0"/>
          </a:p>
          <a:p>
            <a:r>
              <a:rPr kumimoji="1" lang="ja-JP" altLang="en-US" dirty="0"/>
              <a:t>今回はデータ数を増やしたこと、色々な機械学習手法を試している、特徴量をいくつか試している</a:t>
            </a:r>
            <a:endParaRPr kumimoji="1" lang="en-US" altLang="ja-JP" dirty="0"/>
          </a:p>
          <a:p>
            <a:r>
              <a:rPr kumimoji="1" lang="ja-JP" altLang="en-US" dirty="0"/>
              <a:t>違い：複数の手法を試していることに価値がある</a:t>
            </a:r>
            <a:endParaRPr kumimoji="1" lang="en-US" altLang="ja-JP" dirty="0"/>
          </a:p>
          <a:p>
            <a:r>
              <a:rPr kumimoji="1" lang="ja-JP" altLang="en-US" dirty="0"/>
              <a:t>詳細な図とかをもってくる</a:t>
            </a:r>
            <a:endParaRPr kumimoji="1" lang="en-US" altLang="ja-JP" dirty="0"/>
          </a:p>
          <a:p>
            <a:endParaRPr kumimoji="1" lang="en-US" altLang="ja-JP" dirty="0"/>
          </a:p>
          <a:p>
            <a:endParaRPr kumimoji="1" lang="en-US" altLang="ja-JP" dirty="0"/>
          </a:p>
          <a:p>
            <a:r>
              <a:rPr kumimoji="1" lang="ja-JP" altLang="en-US" dirty="0"/>
              <a:t>もう少し二つの研究の詳細部分を載せる</a:t>
            </a:r>
            <a:endParaRPr kumimoji="1" lang="en-US" altLang="ja-JP" dirty="0"/>
          </a:p>
          <a:p>
            <a:r>
              <a:rPr kumimoji="1" lang="ja-JP" altLang="en-US" dirty="0"/>
              <a:t>我々の研究はで、生田らの研究は私たちの研究の先行研究（生田らの研究との差分を詳しく説明）</a:t>
            </a:r>
            <a:endParaRPr kumimoji="1" lang="en-US" altLang="ja-JP" dirty="0"/>
          </a:p>
          <a:p>
            <a:r>
              <a:rPr kumimoji="1" lang="en-US" altLang="ja-JP" dirty="0"/>
              <a:t>AU</a:t>
            </a:r>
            <a:r>
              <a:rPr kumimoji="1" lang="ja-JP" altLang="en-US" dirty="0"/>
              <a:t>の数、データ数</a:t>
            </a:r>
            <a:endParaRPr kumimoji="1" lang="en-US" altLang="ja-JP" dirty="0"/>
          </a:p>
        </p:txBody>
      </p:sp>
      <p:sp>
        <p:nvSpPr>
          <p:cNvPr id="4" name="スライド番号プレースホルダー 3">
            <a:extLst>
              <a:ext uri="{FF2B5EF4-FFF2-40B4-BE49-F238E27FC236}">
                <a16:creationId xmlns:a16="http://schemas.microsoft.com/office/drawing/2014/main" id="{5DFBDEEF-4045-4452-BBE8-B5FC761CE2D5}"/>
              </a:ext>
            </a:extLst>
          </p:cNvPr>
          <p:cNvSpPr>
            <a:spLocks noGrp="1"/>
          </p:cNvSpPr>
          <p:nvPr>
            <p:ph type="sldNum" sz="quarter" idx="5"/>
          </p:nvPr>
        </p:nvSpPr>
        <p:spPr/>
        <p:txBody>
          <a:bodyPr/>
          <a:lstStyle/>
          <a:p>
            <a:fld id="{B484B192-A1FE-4DE6-801C-D1C1654B3BCB}" type="slidenum">
              <a:rPr kumimoji="1" lang="ja-JP" altLang="en-US" smtClean="0"/>
              <a:t>4</a:t>
            </a:fld>
            <a:endParaRPr kumimoji="1" lang="ja-JP" altLang="en-US"/>
          </a:p>
        </p:txBody>
      </p:sp>
    </p:spTree>
    <p:extLst>
      <p:ext uri="{BB962C8B-B14F-4D97-AF65-F5344CB8AC3E}">
        <p14:creationId xmlns:p14="http://schemas.microsoft.com/office/powerpoint/2010/main" val="1169710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生田らの先行研究で表情データセットがせん妄の分類に有効である可能性が示唆されたことから、本研究では医療関係者と患者の会話を収録した表情データセットを用いて、特徴量設計と様々な機械学習手法の組み合わせから、高精度でせん妄を判別できる手法を探索的に検討することが目的です。そこでまず、データセットの構築で、生田らの先行研究よりも被験者数の増加させや撮影環境を揃えること工夫を行い、また、特徴量や機械学習手法、パラメータチューニングによって最も高精度に判別できる手法の組み合わせの探索を行いました。</a:t>
            </a:r>
            <a:endParaRPr kumimoji="1" lang="en-US" altLang="ja-JP" dirty="0"/>
          </a:p>
          <a:p>
            <a:endParaRPr kumimoji="1" lang="en-US" altLang="ja-JP" dirty="0"/>
          </a:p>
          <a:p>
            <a:r>
              <a:rPr kumimoji="1" lang="ja-JP" altLang="en-US" dirty="0"/>
              <a:t>手段、対象、評価項目</a:t>
            </a:r>
            <a:endParaRPr kumimoji="1" lang="en-US" altLang="ja-JP" dirty="0"/>
          </a:p>
        </p:txBody>
      </p:sp>
      <p:sp>
        <p:nvSpPr>
          <p:cNvPr id="4" name="スライド番号プレースホルダー 3"/>
          <p:cNvSpPr>
            <a:spLocks noGrp="1"/>
          </p:cNvSpPr>
          <p:nvPr>
            <p:ph type="sldNum" sz="quarter" idx="5"/>
          </p:nvPr>
        </p:nvSpPr>
        <p:spPr/>
        <p:txBody>
          <a:bodyPr/>
          <a:lstStyle/>
          <a:p>
            <a:fld id="{B484B192-A1FE-4DE6-801C-D1C1654B3BCB}" type="slidenum">
              <a:rPr kumimoji="1" lang="ja-JP" altLang="en-US" smtClean="0"/>
              <a:t>5</a:t>
            </a:fld>
            <a:endParaRPr kumimoji="1" lang="ja-JP" altLang="en-US"/>
          </a:p>
        </p:txBody>
      </p:sp>
    </p:spTree>
    <p:extLst>
      <p:ext uri="{BB962C8B-B14F-4D97-AF65-F5344CB8AC3E}">
        <p14:creationId xmlns:p14="http://schemas.microsoft.com/office/powerpoint/2010/main" val="1631925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まず、今回使用する表情データセットは国立がん研究センターのご協力の下、医療関係者と入院患者の会話場面を収録した表情データセットを提供していただきました。その表情データセットには患者数</a:t>
            </a:r>
            <a:r>
              <a:rPr kumimoji="1" lang="en-US" altLang="ja-JP" dirty="0"/>
              <a:t>31</a:t>
            </a:r>
            <a:r>
              <a:rPr kumimoji="1" lang="ja-JP" altLang="en-US" dirty="0"/>
              <a:t>名分のデータであり、せん妄患者は</a:t>
            </a:r>
            <a:r>
              <a:rPr kumimoji="1" lang="en-US" altLang="ja-JP" dirty="0"/>
              <a:t>12</a:t>
            </a:r>
            <a:r>
              <a:rPr kumimoji="1" lang="ja-JP" altLang="en-US" dirty="0"/>
              <a:t>名、非せん妄患者は</a:t>
            </a:r>
            <a:r>
              <a:rPr kumimoji="1" lang="en-US" altLang="ja-JP" dirty="0"/>
              <a:t>19</a:t>
            </a:r>
            <a:r>
              <a:rPr kumimoji="1" lang="ja-JP" altLang="en-US" dirty="0"/>
              <a:t>名です。また、患者一人につき動画長は</a:t>
            </a:r>
            <a:r>
              <a:rPr kumimoji="1" lang="en-US" altLang="ja-JP" dirty="0"/>
              <a:t>3</a:t>
            </a:r>
            <a:r>
              <a:rPr kumimoji="1" lang="ja-JP" altLang="en-US" dirty="0"/>
              <a:t>分程度です。会話場面については、図のように入院患者に対して医療関係者から話題を出して会話をするという場面であり、例えば、医療関係者が患者に「痛みはありますか？」と問いかけ、それに対し、患者が「痛みはありません」といった応答をしています。</a:t>
            </a:r>
            <a:endParaRPr kumimoji="1" lang="en-US" altLang="ja-JP" dirty="0"/>
          </a:p>
          <a:p>
            <a:endParaRPr kumimoji="1" lang="en-US" altLang="ja-JP" dirty="0"/>
          </a:p>
          <a:p>
            <a:r>
              <a:rPr kumimoji="1" lang="ja-JP" altLang="en-US" dirty="0"/>
              <a:t>精神主要科でせん妄が発症した方、発症していない方の情報を集めたので、そこまでは多くない</a:t>
            </a:r>
            <a:endParaRPr kumimoji="1" lang="en-US" altLang="ja-JP" dirty="0"/>
          </a:p>
          <a:p>
            <a:r>
              <a:rPr kumimoji="1" lang="ja-JP" altLang="en-US" dirty="0"/>
              <a:t>チーム全体の話をしなければならい</a:t>
            </a:r>
          </a:p>
        </p:txBody>
      </p:sp>
      <p:sp>
        <p:nvSpPr>
          <p:cNvPr id="4" name="スライド番号プレースホルダー 3"/>
          <p:cNvSpPr>
            <a:spLocks noGrp="1"/>
          </p:cNvSpPr>
          <p:nvPr>
            <p:ph type="sldNum" sz="quarter" idx="5"/>
          </p:nvPr>
        </p:nvSpPr>
        <p:spPr/>
        <p:txBody>
          <a:bodyPr/>
          <a:lstStyle/>
          <a:p>
            <a:fld id="{B484B192-A1FE-4DE6-801C-D1C1654B3BCB}" type="slidenum">
              <a:rPr kumimoji="1" lang="ja-JP" altLang="en-US" smtClean="0"/>
              <a:t>6</a:t>
            </a:fld>
            <a:endParaRPr kumimoji="1" lang="ja-JP" altLang="en-US"/>
          </a:p>
        </p:txBody>
      </p:sp>
    </p:spTree>
    <p:extLst>
      <p:ext uri="{BB962C8B-B14F-4D97-AF65-F5344CB8AC3E}">
        <p14:creationId xmlns:p14="http://schemas.microsoft.com/office/powerpoint/2010/main" val="2311450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収録した会話場面のうち、使用する区間を検討しました。今回の研究では、問いかけに対する患者の発話区間の先頭</a:t>
            </a:r>
            <a:r>
              <a:rPr kumimoji="1" lang="en-US" altLang="ja-JP" dirty="0"/>
              <a:t>10</a:t>
            </a:r>
            <a:r>
              <a:rPr kumimoji="1" lang="ja-JP" altLang="en-US" dirty="0"/>
              <a:t>フレーム、約</a:t>
            </a:r>
            <a:r>
              <a:rPr kumimoji="1" lang="en-US" altLang="ja-JP" dirty="0"/>
              <a:t>0.3</a:t>
            </a:r>
            <a:r>
              <a:rPr kumimoji="1" lang="ja-JP" altLang="en-US" dirty="0"/>
              <a:t>秒、もしくは</a:t>
            </a:r>
            <a:r>
              <a:rPr kumimoji="1" lang="en-US" altLang="ja-JP" dirty="0"/>
              <a:t>30</a:t>
            </a:r>
            <a:r>
              <a:rPr kumimoji="1" lang="ja-JP" altLang="en-US" dirty="0"/>
              <a:t>フレーム、約</a:t>
            </a:r>
            <a:r>
              <a:rPr kumimoji="1" lang="en-US" altLang="ja-JP" dirty="0"/>
              <a:t>1</a:t>
            </a:r>
            <a:r>
              <a:rPr kumimoji="1" lang="ja-JP" altLang="en-US" dirty="0"/>
              <a:t>秒間の動画部分を使用します。これは患者の発話区間の最小が約</a:t>
            </a:r>
            <a:r>
              <a:rPr kumimoji="1" lang="en-US" altLang="ja-JP" dirty="0"/>
              <a:t>30</a:t>
            </a:r>
            <a:r>
              <a:rPr kumimoji="1" lang="ja-JP" altLang="en-US" dirty="0"/>
              <a:t>フレームであったためです。そして、発話区間はアノテーションツール</a:t>
            </a:r>
            <a:r>
              <a:rPr kumimoji="1" lang="en-US" altLang="ja-JP" dirty="0"/>
              <a:t>ELAN</a:t>
            </a:r>
            <a:r>
              <a:rPr kumimoji="1" lang="ja-JP" altLang="en-US" dirty="0"/>
              <a:t>を用いて動画にラベル付けを行いました。</a:t>
            </a:r>
          </a:p>
        </p:txBody>
      </p:sp>
      <p:sp>
        <p:nvSpPr>
          <p:cNvPr id="4" name="スライド番号プレースホルダー 3"/>
          <p:cNvSpPr>
            <a:spLocks noGrp="1"/>
          </p:cNvSpPr>
          <p:nvPr>
            <p:ph type="sldNum" sz="quarter" idx="5"/>
          </p:nvPr>
        </p:nvSpPr>
        <p:spPr/>
        <p:txBody>
          <a:bodyPr/>
          <a:lstStyle/>
          <a:p>
            <a:fld id="{B484B192-A1FE-4DE6-801C-D1C1654B3BCB}" type="slidenum">
              <a:rPr kumimoji="1" lang="ja-JP" altLang="en-US" smtClean="0"/>
              <a:t>7</a:t>
            </a:fld>
            <a:endParaRPr kumimoji="1" lang="ja-JP" altLang="en-US"/>
          </a:p>
        </p:txBody>
      </p:sp>
    </p:spTree>
    <p:extLst>
      <p:ext uri="{BB962C8B-B14F-4D97-AF65-F5344CB8AC3E}">
        <p14:creationId xmlns:p14="http://schemas.microsoft.com/office/powerpoint/2010/main" val="2473333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国立がん研究センターで収録した会話場面の環境下で、表情特徴が適切に取れているかの検証を行いました。理科大のリビングラボで、明るさ</a:t>
            </a:r>
            <a:r>
              <a:rPr kumimoji="1" lang="en-US" altLang="ja-JP" dirty="0"/>
              <a:t>17.5~520.7LUX</a:t>
            </a:r>
            <a:r>
              <a:rPr kumimoji="1" lang="ja-JP" altLang="en-US" dirty="0"/>
              <a:t>の範囲の手持ち撮影によって表情特徴量が取得可能かを検証しました。これにより、実際の撮影環境下での、窓側や通路側の明るさの違いをおおむねカバーすることが可能であり、手持ち撮影でも撮影可能であることが確認できました。</a:t>
            </a:r>
            <a:endParaRPr kumimoji="1" lang="en-US" altLang="ja-JP" dirty="0"/>
          </a:p>
          <a:p>
            <a:endParaRPr kumimoji="1" lang="en-US" altLang="ja-JP" dirty="0"/>
          </a:p>
          <a:p>
            <a:r>
              <a:rPr kumimoji="1" lang="ja-JP" altLang="en-US" dirty="0"/>
              <a:t>撮影条件のスライド</a:t>
            </a:r>
            <a:endParaRPr kumimoji="1" lang="en-US" altLang="ja-JP" dirty="0"/>
          </a:p>
          <a:p>
            <a:r>
              <a:rPr kumimoji="1" lang="ja-JP" altLang="en-US" dirty="0"/>
              <a:t>通路側と窓側で明るさの違いがあるが、それはカバーできていること</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B484B192-A1FE-4DE6-801C-D1C1654B3BCB}" type="slidenum">
              <a:rPr kumimoji="1" lang="ja-JP" altLang="en-US" smtClean="0"/>
              <a:t>8</a:t>
            </a:fld>
            <a:endParaRPr kumimoji="1" lang="ja-JP" altLang="en-US"/>
          </a:p>
        </p:txBody>
      </p:sp>
    </p:spTree>
    <p:extLst>
      <p:ext uri="{BB962C8B-B14F-4D97-AF65-F5344CB8AC3E}">
        <p14:creationId xmlns:p14="http://schemas.microsoft.com/office/powerpoint/2010/main" val="1711079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次に、ラベル付け後の収録動画に対して</a:t>
            </a:r>
            <a:r>
              <a:rPr kumimoji="1" lang="en-US" altLang="ja-JP" dirty="0"/>
              <a:t>Pyfeat</a:t>
            </a:r>
            <a:r>
              <a:rPr kumimoji="1" lang="ja-JP" altLang="en-US" dirty="0"/>
              <a:t>を用いて</a:t>
            </a:r>
            <a:r>
              <a:rPr kumimoji="1" lang="en-US" altLang="ja-JP" dirty="0"/>
              <a:t>Facial Action Unit</a:t>
            </a:r>
            <a:r>
              <a:rPr kumimoji="1" lang="ja-JP" altLang="en-US" dirty="0"/>
              <a:t>を抽出します。下図は今回抽出した</a:t>
            </a:r>
            <a:r>
              <a:rPr kumimoji="1" lang="en-US" altLang="ja-JP" dirty="0"/>
              <a:t>20</a:t>
            </a:r>
            <a:r>
              <a:rPr kumimoji="1" lang="ja-JP" altLang="en-US" dirty="0"/>
              <a:t>種類の</a:t>
            </a:r>
            <a:r>
              <a:rPr kumimoji="1" lang="en-US" altLang="ja-JP" dirty="0"/>
              <a:t>AU</a:t>
            </a:r>
            <a:r>
              <a:rPr kumimoji="1" lang="ja-JP" altLang="en-US" dirty="0"/>
              <a:t>の具体的な表情の変化部分を示した図です。左図ではある患者の抽出した</a:t>
            </a:r>
            <a:r>
              <a:rPr kumimoji="1" lang="en-US" altLang="ja-JP" dirty="0"/>
              <a:t>AU</a:t>
            </a:r>
            <a:r>
              <a:rPr kumimoji="1" lang="ja-JP" altLang="en-US" dirty="0"/>
              <a:t>の分布を示したものであり、図を見ていただくと、基本的には山なりの分布になるものが多いですが、そのうち</a:t>
            </a:r>
            <a:r>
              <a:rPr kumimoji="1" lang="en-US" altLang="ja-JP" dirty="0"/>
              <a:t>AU07,11,20</a:t>
            </a:r>
            <a:r>
              <a:rPr kumimoji="1" lang="ja-JP" altLang="en-US" dirty="0"/>
              <a:t>の</a:t>
            </a:r>
            <a:r>
              <a:rPr kumimoji="1" lang="en-US" altLang="ja-JP" dirty="0"/>
              <a:t>3</a:t>
            </a:r>
            <a:r>
              <a:rPr kumimoji="1" lang="ja-JP" altLang="en-US" dirty="0"/>
              <a:t>種類の</a:t>
            </a:r>
            <a:r>
              <a:rPr kumimoji="1" lang="en-US" altLang="ja-JP" dirty="0"/>
              <a:t>AU</a:t>
            </a:r>
            <a:r>
              <a:rPr kumimoji="1" lang="ja-JP" altLang="en-US" dirty="0"/>
              <a:t>は値が</a:t>
            </a:r>
            <a:r>
              <a:rPr kumimoji="1" lang="en-US" altLang="ja-JP" dirty="0"/>
              <a:t>0</a:t>
            </a:r>
            <a:r>
              <a:rPr kumimoji="1" lang="ja-JP" altLang="en-US" dirty="0"/>
              <a:t>か１の極端な二項分布になっていたため、（スライドを更新）今回の研究では利用せず、</a:t>
            </a:r>
            <a:r>
              <a:rPr kumimoji="1" lang="en-US" altLang="ja-JP" dirty="0"/>
              <a:t>17</a:t>
            </a:r>
            <a:r>
              <a:rPr kumimoji="1" lang="ja-JP" altLang="en-US" dirty="0"/>
              <a:t>種類の</a:t>
            </a:r>
            <a:r>
              <a:rPr kumimoji="1" lang="en-US" altLang="ja-JP" dirty="0"/>
              <a:t>AU</a:t>
            </a:r>
            <a:r>
              <a:rPr kumimoji="1" lang="ja-JP" altLang="en-US" dirty="0"/>
              <a:t>を利用しました。</a:t>
            </a:r>
            <a:endParaRPr kumimoji="1" lang="en-US" altLang="ja-JP" dirty="0"/>
          </a:p>
          <a:p>
            <a:endParaRPr kumimoji="1" lang="en-US" altLang="ja-JP" dirty="0"/>
          </a:p>
          <a:p>
            <a:endParaRPr kumimoji="1" lang="en-US" altLang="ja-JP" dirty="0"/>
          </a:p>
          <a:p>
            <a:r>
              <a:rPr kumimoji="1" lang="ja-JP" altLang="en-US" dirty="0"/>
              <a:t>どこを見てほしいのか</a:t>
            </a:r>
            <a:endParaRPr kumimoji="1" lang="en-US" altLang="ja-JP" dirty="0"/>
          </a:p>
          <a:p>
            <a:r>
              <a:rPr kumimoji="1" lang="ja-JP" altLang="en-US" dirty="0"/>
              <a:t>今回は青い部分で</a:t>
            </a:r>
            <a:r>
              <a:rPr kumimoji="1" lang="en-US" altLang="ja-JP" dirty="0"/>
              <a:t>7,11,20</a:t>
            </a:r>
            <a:r>
              <a:rPr kumimoji="1" lang="ja-JP" altLang="en-US" dirty="0"/>
              <a:t>は極端な二項分布</a:t>
            </a:r>
            <a:endParaRPr kumimoji="1" lang="en-US" altLang="ja-JP" dirty="0"/>
          </a:p>
          <a:p>
            <a:r>
              <a:rPr kumimoji="1" lang="en-US" altLang="ja-JP" dirty="0"/>
              <a:t>AU</a:t>
            </a:r>
            <a:r>
              <a:rPr kumimoji="1" lang="ja-JP" altLang="en-US" dirty="0"/>
              <a:t>は</a:t>
            </a:r>
            <a:r>
              <a:rPr kumimoji="1" lang="en-US" altLang="ja-JP" dirty="0"/>
              <a:t>47</a:t>
            </a:r>
            <a:r>
              <a:rPr kumimoji="1" lang="ja-JP" altLang="en-US" dirty="0"/>
              <a:t>個ある</a:t>
            </a:r>
          </a:p>
        </p:txBody>
      </p:sp>
      <p:sp>
        <p:nvSpPr>
          <p:cNvPr id="4" name="スライド番号プレースホルダー 3"/>
          <p:cNvSpPr>
            <a:spLocks noGrp="1"/>
          </p:cNvSpPr>
          <p:nvPr>
            <p:ph type="sldNum" sz="quarter" idx="5"/>
          </p:nvPr>
        </p:nvSpPr>
        <p:spPr/>
        <p:txBody>
          <a:bodyPr/>
          <a:lstStyle/>
          <a:p>
            <a:fld id="{B484B192-A1FE-4DE6-801C-D1C1654B3BCB}" type="slidenum">
              <a:rPr kumimoji="1" lang="ja-JP" altLang="en-US" smtClean="0"/>
              <a:t>9</a:t>
            </a:fld>
            <a:endParaRPr kumimoji="1" lang="ja-JP" altLang="en-US"/>
          </a:p>
        </p:txBody>
      </p:sp>
    </p:spTree>
    <p:extLst>
      <p:ext uri="{BB962C8B-B14F-4D97-AF65-F5344CB8AC3E}">
        <p14:creationId xmlns:p14="http://schemas.microsoft.com/office/powerpoint/2010/main" val="38253791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page" preserve="1" userDrawn="1">
  <p:cSld name="表紙-日本語">
    <p:spTree>
      <p:nvGrpSpPr>
        <p:cNvPr id="1" name="Shape 16"/>
        <p:cNvGrpSpPr/>
        <p:nvPr/>
      </p:nvGrpSpPr>
      <p:grpSpPr>
        <a:xfrm>
          <a:off x="0" y="0"/>
          <a:ext cx="0" cy="0"/>
          <a:chOff x="0" y="0"/>
          <a:chExt cx="0" cy="0"/>
        </a:xfrm>
      </p:grpSpPr>
      <p:sp>
        <p:nvSpPr>
          <p:cNvPr id="12" name="テキスト プレースホルダー 11">
            <a:extLst>
              <a:ext uri="{FF2B5EF4-FFF2-40B4-BE49-F238E27FC236}">
                <a16:creationId xmlns:a16="http://schemas.microsoft.com/office/drawing/2014/main" id="{BB5563CF-3B6C-B77C-FE8A-88D2A7B8A7DC}"/>
              </a:ext>
            </a:extLst>
          </p:cNvPr>
          <p:cNvSpPr>
            <a:spLocks noGrp="1"/>
          </p:cNvSpPr>
          <p:nvPr>
            <p:ph type="body" sz="quarter" idx="10" hasCustomPrompt="1"/>
          </p:nvPr>
        </p:nvSpPr>
        <p:spPr>
          <a:xfrm>
            <a:off x="1429162" y="719025"/>
            <a:ext cx="7776000" cy="203133"/>
          </a:xfrm>
        </p:spPr>
        <p:txBody>
          <a:bodyPr>
            <a:spAutoFit/>
          </a:bodyPr>
          <a:lstStyle>
            <a:lvl1pPr>
              <a:lnSpc>
                <a:spcPct val="100000"/>
              </a:lnSpc>
              <a:spcAft>
                <a:spcPts val="600"/>
              </a:spcAft>
              <a:defRPr sz="1200" b="0">
                <a:latin typeface="Calibri" panose="020F0502020204030204" pitchFamily="34" charset="0"/>
                <a:ea typeface="+mj-ea"/>
                <a:cs typeface="Calibri" panose="020F0502020204030204" pitchFamily="34" charset="0"/>
              </a:defRPr>
            </a:lvl1pPr>
          </a:lstStyle>
          <a:p>
            <a:pPr lvl="0" algn="l">
              <a:lnSpc>
                <a:spcPct val="120000"/>
              </a:lnSpc>
              <a:spcBef>
                <a:spcPts val="0"/>
              </a:spcBef>
            </a:pPr>
            <a:r>
              <a:rPr lang="ja-JP" altLang="en-US" sz="1200" b="0" dirty="0">
                <a:ln w="0"/>
                <a:latin typeface="Calibri" panose="020F0502020204030204" pitchFamily="34" charset="0"/>
                <a:ea typeface="Calibri" panose="020F0502020204030204" pitchFamily="34" charset="0"/>
                <a:cs typeface="Calibri" panose="020F0502020204030204" pitchFamily="34" charset="0"/>
              </a:rPr>
              <a:t>会議名など</a:t>
            </a:r>
            <a:r>
              <a:rPr lang="en-US" altLang="ja-JP" sz="1200" b="0" dirty="0">
                <a:ln w="0"/>
                <a:latin typeface="Calibri" panose="020F0502020204030204" pitchFamily="34" charset="0"/>
                <a:ea typeface="Calibri" panose="020F0502020204030204" pitchFamily="34" charset="0"/>
                <a:cs typeface="Calibri" panose="020F0502020204030204" pitchFamily="34" charset="0"/>
              </a:rPr>
              <a:t>.</a:t>
            </a:r>
            <a:endParaRPr lang="ja-JP" altLang="en-US" sz="1200" b="1" dirty="0">
              <a:ln w="0"/>
              <a:latin typeface="+mj-ea"/>
              <a:ea typeface="+mj-ea"/>
              <a:cs typeface="+mn-cs"/>
            </a:endParaRPr>
          </a:p>
        </p:txBody>
      </p:sp>
      <p:grpSp>
        <p:nvGrpSpPr>
          <p:cNvPr id="6" name="グループ化 5">
            <a:extLst>
              <a:ext uri="{FF2B5EF4-FFF2-40B4-BE49-F238E27FC236}">
                <a16:creationId xmlns:a16="http://schemas.microsoft.com/office/drawing/2014/main" id="{0BBA0555-0B37-98C9-DCEB-CD45EA17E12C}"/>
              </a:ext>
            </a:extLst>
          </p:cNvPr>
          <p:cNvGrpSpPr/>
          <p:nvPr userDrawn="1"/>
        </p:nvGrpSpPr>
        <p:grpSpPr>
          <a:xfrm>
            <a:off x="1429162" y="974353"/>
            <a:ext cx="10660169" cy="45719"/>
            <a:chOff x="3317787" y="1004565"/>
            <a:chExt cx="7776000" cy="36000"/>
          </a:xfrm>
        </p:grpSpPr>
        <p:sp>
          <p:nvSpPr>
            <p:cNvPr id="8" name="四角形: 上の 2 つの角を丸める 7">
              <a:extLst>
                <a:ext uri="{FF2B5EF4-FFF2-40B4-BE49-F238E27FC236}">
                  <a16:creationId xmlns:a16="http://schemas.microsoft.com/office/drawing/2014/main" id="{B4BC1780-63E0-C8D3-51CE-12277578CC4F}"/>
                </a:ext>
              </a:extLst>
            </p:cNvPr>
            <p:cNvSpPr/>
            <p:nvPr/>
          </p:nvSpPr>
          <p:spPr>
            <a:xfrm rot="16200000">
              <a:off x="3767787" y="554565"/>
              <a:ext cx="36000" cy="936000"/>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BIZ UDPゴシック"/>
                <a:ea typeface="BIZ UDPゴシック"/>
                <a:cs typeface="+mn-cs"/>
              </a:endParaRPr>
            </a:p>
          </p:txBody>
        </p:sp>
        <p:sp>
          <p:nvSpPr>
            <p:cNvPr id="9" name="四角形: 上の 2 つの角を丸める 8">
              <a:extLst>
                <a:ext uri="{FF2B5EF4-FFF2-40B4-BE49-F238E27FC236}">
                  <a16:creationId xmlns:a16="http://schemas.microsoft.com/office/drawing/2014/main" id="{758A21C0-04FA-11B2-DE06-1E4FE942A0F7}"/>
                </a:ext>
              </a:extLst>
            </p:cNvPr>
            <p:cNvSpPr/>
            <p:nvPr/>
          </p:nvSpPr>
          <p:spPr>
            <a:xfrm rot="5400000">
              <a:off x="7655787" y="-2397435"/>
              <a:ext cx="36000" cy="6840000"/>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BIZ UDPゴシック"/>
                <a:ea typeface="BIZ UDPゴシック"/>
                <a:cs typeface="+mn-cs"/>
              </a:endParaRPr>
            </a:p>
          </p:txBody>
        </p:sp>
      </p:grpSp>
      <p:sp>
        <p:nvSpPr>
          <p:cNvPr id="14" name="四角形: 上の 2 つの角を丸める 13">
            <a:extLst>
              <a:ext uri="{FF2B5EF4-FFF2-40B4-BE49-F238E27FC236}">
                <a16:creationId xmlns:a16="http://schemas.microsoft.com/office/drawing/2014/main" id="{AD30AB57-41C2-D6B3-DCF5-B2B4925246B7}"/>
              </a:ext>
            </a:extLst>
          </p:cNvPr>
          <p:cNvSpPr/>
          <p:nvPr userDrawn="1"/>
        </p:nvSpPr>
        <p:spPr>
          <a:xfrm>
            <a:off x="1847118" y="5026099"/>
            <a:ext cx="36000" cy="599400"/>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BIZ UDPゴシック"/>
              <a:ea typeface="BIZ UDPゴシック"/>
              <a:cs typeface="+mn-cs"/>
            </a:endParaRPr>
          </a:p>
        </p:txBody>
      </p:sp>
      <p:sp>
        <p:nvSpPr>
          <p:cNvPr id="15" name="四角形: 上の 2 つの角を丸める 14">
            <a:extLst>
              <a:ext uri="{FF2B5EF4-FFF2-40B4-BE49-F238E27FC236}">
                <a16:creationId xmlns:a16="http://schemas.microsoft.com/office/drawing/2014/main" id="{FA86BEF4-A728-A6BE-F436-4C1392A9B840}"/>
              </a:ext>
            </a:extLst>
          </p:cNvPr>
          <p:cNvSpPr/>
          <p:nvPr userDrawn="1"/>
        </p:nvSpPr>
        <p:spPr>
          <a:xfrm rot="10800000">
            <a:off x="1847118" y="5625499"/>
            <a:ext cx="36000" cy="599400"/>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BIZ UDPゴシック"/>
              <a:ea typeface="BIZ UDPゴシック"/>
              <a:cs typeface="+mn-cs"/>
            </a:endParaRPr>
          </a:p>
        </p:txBody>
      </p:sp>
      <p:sp>
        <p:nvSpPr>
          <p:cNvPr id="16" name="タイトル 15">
            <a:extLst>
              <a:ext uri="{FF2B5EF4-FFF2-40B4-BE49-F238E27FC236}">
                <a16:creationId xmlns:a16="http://schemas.microsoft.com/office/drawing/2014/main" id="{B32670ED-20BF-F759-345C-219B2523044B}"/>
              </a:ext>
            </a:extLst>
          </p:cNvPr>
          <p:cNvSpPr>
            <a:spLocks noGrp="1"/>
          </p:cNvSpPr>
          <p:nvPr>
            <p:ph type="title" hasCustomPrompt="1"/>
          </p:nvPr>
        </p:nvSpPr>
        <p:spPr>
          <a:xfrm>
            <a:off x="1429162" y="1521558"/>
            <a:ext cx="9126167" cy="689420"/>
          </a:xfrm>
        </p:spPr>
        <p:txBody>
          <a:bodyPr/>
          <a:lstStyle>
            <a:lvl1pPr>
              <a:lnSpc>
                <a:spcPct val="120000"/>
              </a:lnSpc>
              <a:spcAft>
                <a:spcPts val="0"/>
              </a:spcAft>
              <a:defRPr sz="4000">
                <a:latin typeface="Calibri" panose="020F0502020204030204" pitchFamily="34" charset="0"/>
                <a:cs typeface="Calibri" panose="020F0502020204030204" pitchFamily="34" charset="0"/>
              </a:defRPr>
            </a:lvl1pPr>
          </a:lstStyle>
          <a:p>
            <a:r>
              <a:rPr kumimoji="1" lang="ja-JP" altLang="en-US" dirty="0"/>
              <a:t>タイトル</a:t>
            </a:r>
          </a:p>
        </p:txBody>
      </p:sp>
      <p:pic>
        <p:nvPicPr>
          <p:cNvPr id="3" name="グラフィックス 2">
            <a:extLst>
              <a:ext uri="{FF2B5EF4-FFF2-40B4-BE49-F238E27FC236}">
                <a16:creationId xmlns:a16="http://schemas.microsoft.com/office/drawing/2014/main" id="{09B4EFBA-6FC0-DCAE-952E-2298FE98CE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9587" y="171869"/>
            <a:ext cx="924324" cy="924324"/>
          </a:xfrm>
          <a:prstGeom prst="rect">
            <a:avLst/>
          </a:prstGeom>
        </p:spPr>
      </p:pic>
      <p:sp>
        <p:nvSpPr>
          <p:cNvPr id="17" name="テキスト プレースホルダー 16">
            <a:extLst>
              <a:ext uri="{FF2B5EF4-FFF2-40B4-BE49-F238E27FC236}">
                <a16:creationId xmlns:a16="http://schemas.microsoft.com/office/drawing/2014/main" id="{55434A47-E5E9-F9F5-B13D-EAB97899A760}"/>
              </a:ext>
            </a:extLst>
          </p:cNvPr>
          <p:cNvSpPr>
            <a:spLocks noGrp="1"/>
          </p:cNvSpPr>
          <p:nvPr>
            <p:ph type="body" sz="quarter" idx="11" hasCustomPrompt="1"/>
          </p:nvPr>
        </p:nvSpPr>
        <p:spPr>
          <a:xfrm>
            <a:off x="2027118" y="5284247"/>
            <a:ext cx="8137763" cy="599400"/>
          </a:xfrm>
        </p:spPr>
        <p:txBody>
          <a:bodyPr/>
          <a:lstStyle>
            <a:lvl1pPr>
              <a:defRPr sz="3200">
                <a:latin typeface="Calibri" panose="020F0502020204030204" pitchFamily="34" charset="0"/>
                <a:cs typeface="Calibri" panose="020F0502020204030204" pitchFamily="34" charset="0"/>
              </a:defRPr>
            </a:lvl1pPr>
          </a:lstStyle>
          <a:p>
            <a:pPr lvl="0"/>
            <a:r>
              <a:rPr kumimoji="1" lang="ja-JP" altLang="en-US" dirty="0"/>
              <a:t>著者</a:t>
            </a:r>
          </a:p>
        </p:txBody>
      </p:sp>
    </p:spTree>
    <p:extLst>
      <p:ext uri="{BB962C8B-B14F-4D97-AF65-F5344CB8AC3E}">
        <p14:creationId xmlns:p14="http://schemas.microsoft.com/office/powerpoint/2010/main" val="606366895"/>
      </p:ext>
    </p:extLst>
  </p:cSld>
  <p:clrMapOvr>
    <a:masterClrMapping/>
  </p:clrMapOvr>
  <p:transition spd="slow">
    <p:push/>
  </p:transition>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nd slide-English">
    <p:spTree>
      <p:nvGrpSpPr>
        <p:cNvPr id="1" name=""/>
        <p:cNvGrpSpPr/>
        <p:nvPr/>
      </p:nvGrpSpPr>
      <p:grpSpPr>
        <a:xfrm>
          <a:off x="0" y="0"/>
          <a:ext cx="0" cy="0"/>
          <a:chOff x="0" y="0"/>
          <a:chExt cx="0" cy="0"/>
        </a:xfrm>
      </p:grpSpPr>
      <p:sp>
        <p:nvSpPr>
          <p:cNvPr id="4" name="Google Shape;11;p1">
            <a:extLst>
              <a:ext uri="{FF2B5EF4-FFF2-40B4-BE49-F238E27FC236}">
                <a16:creationId xmlns:a16="http://schemas.microsoft.com/office/drawing/2014/main" id="{21AC89D9-A0F2-B7B0-3E22-E4F17864FA6E}"/>
              </a:ext>
            </a:extLst>
          </p:cNvPr>
          <p:cNvSpPr txBox="1"/>
          <p:nvPr userDrawn="1"/>
        </p:nvSpPr>
        <p:spPr>
          <a:xfrm>
            <a:off x="3288000" y="3037450"/>
            <a:ext cx="5616000" cy="615553"/>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00000"/>
              </a:lnSpc>
              <a:spcBef>
                <a:spcPts val="0"/>
              </a:spcBef>
              <a:spcAft>
                <a:spcPts val="0"/>
              </a:spcAft>
              <a:buClr>
                <a:srgbClr val="3A3838"/>
              </a:buClr>
              <a:buSzPts val="600"/>
              <a:buFont typeface="Lato Light"/>
              <a:buNone/>
              <a:tabLst/>
              <a:defRPr/>
            </a:pPr>
            <a:r>
              <a:rPr kumimoji="1" lang="en-US" sz="4000" b="0" i="0" u="none" strike="noStrike" kern="1200" cap="none" spc="0" normalizeH="0" baseline="0" noProof="0" dirty="0">
                <a:ln>
                  <a:noFill/>
                </a:ln>
                <a:solidFill>
                  <a:srgbClr val="3C3C3C"/>
                </a:solidFill>
                <a:effectLst/>
                <a:uLnTx/>
                <a:uFillTx/>
                <a:latin typeface="Calibri" panose="020F0502020204030204" pitchFamily="34" charset="0"/>
                <a:ea typeface="Lato Light"/>
                <a:cs typeface="Calibri" panose="020F0502020204030204" pitchFamily="34" charset="0"/>
                <a:sym typeface="Lato Light"/>
              </a:rPr>
              <a:t>Tokyo University of Science</a:t>
            </a:r>
            <a:endParaRPr kumimoji="1" sz="4000" b="0" i="0" u="none" strike="noStrike" kern="1200" cap="none" spc="0" normalizeH="0" baseline="0" noProof="0" dirty="0">
              <a:ln>
                <a:noFill/>
              </a:ln>
              <a:solidFill>
                <a:srgbClr val="3C3C3C"/>
              </a:solidFill>
              <a:effectLst/>
              <a:uLnTx/>
              <a:uFillTx/>
              <a:latin typeface="Calibri" panose="020F0502020204030204" pitchFamily="34" charset="0"/>
              <a:ea typeface="Lato Light"/>
              <a:cs typeface="Calibri" panose="020F0502020204030204" pitchFamily="34" charset="0"/>
              <a:sym typeface="Lato Light"/>
            </a:endParaRPr>
          </a:p>
        </p:txBody>
      </p:sp>
      <p:pic>
        <p:nvPicPr>
          <p:cNvPr id="6" name="グラフィックス 5">
            <a:extLst>
              <a:ext uri="{FF2B5EF4-FFF2-40B4-BE49-F238E27FC236}">
                <a16:creationId xmlns:a16="http://schemas.microsoft.com/office/drawing/2014/main" id="{32874162-40D3-CC01-6A35-68E43C763C9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382207" y="2982997"/>
            <a:ext cx="666000" cy="666000"/>
          </a:xfrm>
          <a:prstGeom prst="rect">
            <a:avLst/>
          </a:prstGeom>
        </p:spPr>
      </p:pic>
    </p:spTree>
    <p:extLst>
      <p:ext uri="{BB962C8B-B14F-4D97-AF65-F5344CB8AC3E}">
        <p14:creationId xmlns:p14="http://schemas.microsoft.com/office/powerpoint/2010/main" val="5186624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次-日本語">
    <p:spTree>
      <p:nvGrpSpPr>
        <p:cNvPr id="1" name=""/>
        <p:cNvGrpSpPr/>
        <p:nvPr/>
      </p:nvGrpSpPr>
      <p:grpSpPr>
        <a:xfrm>
          <a:off x="0" y="0"/>
          <a:ext cx="0" cy="0"/>
          <a:chOff x="0" y="0"/>
          <a:chExt cx="0" cy="0"/>
        </a:xfrm>
      </p:grpSpPr>
      <p:sp>
        <p:nvSpPr>
          <p:cNvPr id="44" name="テキスト プレースホルダー 5">
            <a:extLst>
              <a:ext uri="{FF2B5EF4-FFF2-40B4-BE49-F238E27FC236}">
                <a16:creationId xmlns:a16="http://schemas.microsoft.com/office/drawing/2014/main" id="{BDFF98CB-BFFC-36E4-BB5E-E4BE30A8C529}"/>
              </a:ext>
            </a:extLst>
          </p:cNvPr>
          <p:cNvSpPr txBox="1">
            <a:spLocks/>
          </p:cNvSpPr>
          <p:nvPr userDrawn="1"/>
        </p:nvSpPr>
        <p:spPr>
          <a:xfrm>
            <a:off x="9420409" y="6697781"/>
            <a:ext cx="2345646" cy="111668"/>
          </a:xfrm>
          <a:prstGeom prst="rect">
            <a:avLst/>
          </a:prstGeom>
        </p:spPr>
        <p:txBody>
          <a:bodyPr vert="horz" wrap="square" lIns="0" tIns="0" rIns="0" bIns="0" rtlCol="0">
            <a:normAutofit fontScale="40000" lnSpcReduction="20000"/>
          </a:bodyPr>
          <a:lstStyle>
            <a:lvl1pPr marL="0" indent="0" algn="l" defTabSz="914400" rtl="0" eaLnBrk="1" latinLnBrk="0" hangingPunct="1">
              <a:lnSpc>
                <a:spcPct val="125000"/>
              </a:lnSpc>
              <a:spcBef>
                <a:spcPts val="0"/>
              </a:spcBef>
              <a:buFontTx/>
              <a:buNone/>
              <a:defRPr kumimoji="1" sz="1600" kern="1200">
                <a:solidFill>
                  <a:schemeClr val="tx1"/>
                </a:solidFill>
                <a:latin typeface="+mn-lt"/>
                <a:ea typeface="+mn-ea"/>
                <a:cs typeface="+mn-cs"/>
              </a:defRPr>
            </a:lvl1pPr>
            <a:lvl2pPr marL="177800" indent="0" algn="l" defTabSz="914400" rtl="0" eaLnBrk="1" latinLnBrk="0" hangingPunct="1">
              <a:lnSpc>
                <a:spcPct val="125000"/>
              </a:lnSpc>
              <a:spcBef>
                <a:spcPts val="0"/>
              </a:spcBef>
              <a:buFontTx/>
              <a:buNone/>
              <a:defRPr kumimoji="1" sz="1600" kern="1200">
                <a:solidFill>
                  <a:schemeClr val="tx1"/>
                </a:solidFill>
                <a:latin typeface="+mn-lt"/>
                <a:ea typeface="+mn-ea"/>
                <a:cs typeface="+mn-cs"/>
              </a:defRPr>
            </a:lvl2pPr>
            <a:lvl3pPr marL="534988" indent="0" algn="l" defTabSz="914400" rtl="0" eaLnBrk="1" latinLnBrk="0" hangingPunct="1">
              <a:lnSpc>
                <a:spcPct val="125000"/>
              </a:lnSpc>
              <a:spcBef>
                <a:spcPts val="0"/>
              </a:spcBef>
              <a:buFontTx/>
              <a:buNone/>
              <a:defRPr kumimoji="1" sz="1600" kern="1200">
                <a:solidFill>
                  <a:schemeClr val="tx1"/>
                </a:solidFill>
                <a:latin typeface="+mn-lt"/>
                <a:ea typeface="+mn-ea"/>
                <a:cs typeface="+mn-cs"/>
              </a:defRPr>
            </a:lvl3pPr>
            <a:lvl4pPr marL="803275" indent="0" algn="l" defTabSz="914400" rtl="0" eaLnBrk="1" latinLnBrk="0" hangingPunct="1">
              <a:lnSpc>
                <a:spcPct val="125000"/>
              </a:lnSpc>
              <a:spcBef>
                <a:spcPts val="0"/>
              </a:spcBef>
              <a:buFontTx/>
              <a:buNone/>
              <a:defRPr kumimoji="1" sz="1600" kern="1200">
                <a:solidFill>
                  <a:schemeClr val="tx1"/>
                </a:solidFill>
                <a:latin typeface="+mn-lt"/>
                <a:ea typeface="+mn-ea"/>
                <a:cs typeface="+mn-cs"/>
              </a:defRPr>
            </a:lvl4pPr>
            <a:lvl5pPr marL="1081088" indent="0" algn="l" defTabSz="914400" rtl="0" eaLnBrk="1" latinLnBrk="0" hangingPunct="1">
              <a:lnSpc>
                <a:spcPct val="125000"/>
              </a:lnSpc>
              <a:spcBef>
                <a:spcPts val="0"/>
              </a:spcBef>
              <a:buFontTx/>
              <a:buNone/>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25000"/>
              </a:lnSpc>
              <a:spcBef>
                <a:spcPts val="0"/>
              </a:spcBef>
              <a:spcAft>
                <a:spcPts val="0"/>
              </a:spcAft>
              <a:buClrTx/>
              <a:buSzTx/>
              <a:buFontTx/>
              <a:buNone/>
              <a:tabLst/>
              <a:defRPr/>
            </a:pPr>
            <a:r>
              <a:rPr kumimoji="1" lang="en-US" altLang="ja-JP" sz="1600" b="0" i="0" u="none" strike="noStrike" kern="1200" cap="none" spc="0" normalizeH="0" baseline="0" noProof="0">
                <a:ln>
                  <a:noFill/>
                </a:ln>
                <a:solidFill>
                  <a:srgbClr val="3C3C3C"/>
                </a:solidFill>
                <a:effectLst/>
                <a:uLnTx/>
                <a:uFillTx/>
                <a:latin typeface="Bahnschrift" panose="020B0502040204020203" pitchFamily="34" charset="0"/>
                <a:ea typeface="BIZ UDPゴシック"/>
                <a:cs typeface="Arial" panose="020B0604020202020204" pitchFamily="34" charset="0"/>
              </a:rPr>
              <a:t>Copyright © Tokyo University of Science All Rights Reserved.</a:t>
            </a:r>
            <a:endParaRPr kumimoji="1" lang="ja-JP" altLang="en-US" sz="1600" b="0" i="0" u="none" strike="noStrike" kern="1200" cap="none" spc="0" normalizeH="0" baseline="0" noProof="0">
              <a:ln>
                <a:noFill/>
              </a:ln>
              <a:solidFill>
                <a:srgbClr val="3C3C3C"/>
              </a:solidFill>
              <a:effectLst/>
              <a:uLnTx/>
              <a:uFillTx/>
              <a:latin typeface="Bahnschrift" panose="020B0502040204020203" pitchFamily="34" charset="0"/>
              <a:ea typeface="BIZ UDPゴシック"/>
              <a:cs typeface="Arial" panose="020B0604020202020204" pitchFamily="34" charset="0"/>
            </a:endParaRPr>
          </a:p>
        </p:txBody>
      </p:sp>
      <p:sp>
        <p:nvSpPr>
          <p:cNvPr id="2" name="テキスト プレースホルダー 13">
            <a:extLst>
              <a:ext uri="{FF2B5EF4-FFF2-40B4-BE49-F238E27FC236}">
                <a16:creationId xmlns:a16="http://schemas.microsoft.com/office/drawing/2014/main" id="{679A6766-72C6-B377-B4FC-454AC0AF8CA8}"/>
              </a:ext>
            </a:extLst>
          </p:cNvPr>
          <p:cNvSpPr txBox="1">
            <a:spLocks/>
          </p:cNvSpPr>
          <p:nvPr userDrawn="1"/>
        </p:nvSpPr>
        <p:spPr>
          <a:xfrm>
            <a:off x="1055688" y="463352"/>
            <a:ext cx="2020887" cy="553998"/>
          </a:xfrm>
          <a:prstGeom prst="rect">
            <a:avLst/>
          </a:prstGeom>
        </p:spPr>
        <p:txBody>
          <a:bodyPr vert="horz" wrap="square" lIns="0" tIns="0" rIns="0" bIns="0" rtlCol="0">
            <a:spAutoFit/>
          </a:bodyPr>
          <a:lstStyle>
            <a:lvl1pPr marL="0" indent="0" algn="r" defTabSz="914400" rtl="0" eaLnBrk="1" latinLnBrk="0" hangingPunct="1">
              <a:lnSpc>
                <a:spcPct val="100000"/>
              </a:lnSpc>
              <a:spcBef>
                <a:spcPts val="0"/>
              </a:spcBef>
              <a:buFontTx/>
              <a:buNone/>
              <a:defRPr kumimoji="1" sz="30000" kern="1200">
                <a:ln w="19050">
                  <a:solidFill>
                    <a:schemeClr val="tx2"/>
                  </a:solidFill>
                </a:ln>
                <a:no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125000"/>
              </a:lnSpc>
              <a:spcBef>
                <a:spcPts val="0"/>
              </a:spcBef>
              <a:buFontTx/>
              <a:buNone/>
              <a:defRPr kumimoji="1" sz="1600" kern="1200">
                <a:solidFill>
                  <a:schemeClr val="bg1"/>
                </a:solidFill>
                <a:latin typeface="Arial Black" panose="020B0A04020102020204" pitchFamily="34" charset="0"/>
                <a:ea typeface="+mn-ea"/>
                <a:cs typeface="+mn-cs"/>
              </a:defRPr>
            </a:lvl2pPr>
            <a:lvl3pPr marL="914400" indent="0" algn="l" defTabSz="914400" rtl="0" eaLnBrk="1" latinLnBrk="0" hangingPunct="1">
              <a:lnSpc>
                <a:spcPct val="125000"/>
              </a:lnSpc>
              <a:spcBef>
                <a:spcPts val="0"/>
              </a:spcBef>
              <a:buFontTx/>
              <a:buNone/>
              <a:defRPr kumimoji="1" sz="1600" kern="1200">
                <a:solidFill>
                  <a:schemeClr val="bg1"/>
                </a:solidFill>
                <a:latin typeface="Arial Black" panose="020B0A04020102020204" pitchFamily="34" charset="0"/>
                <a:ea typeface="+mn-ea"/>
                <a:cs typeface="+mn-cs"/>
              </a:defRPr>
            </a:lvl3pPr>
            <a:lvl4pPr marL="1371600" indent="0" algn="l" defTabSz="914400" rtl="0" eaLnBrk="1" latinLnBrk="0" hangingPunct="1">
              <a:lnSpc>
                <a:spcPct val="125000"/>
              </a:lnSpc>
              <a:spcBef>
                <a:spcPts val="0"/>
              </a:spcBef>
              <a:buFontTx/>
              <a:buNone/>
              <a:defRPr kumimoji="1" sz="1600" kern="1200">
                <a:solidFill>
                  <a:schemeClr val="bg1"/>
                </a:solidFill>
                <a:latin typeface="Arial Black" panose="020B0A04020102020204" pitchFamily="34" charset="0"/>
                <a:ea typeface="+mn-ea"/>
                <a:cs typeface="+mn-cs"/>
              </a:defRPr>
            </a:lvl4pPr>
            <a:lvl5pPr marL="1828800" indent="0" algn="l" defTabSz="914400" rtl="0" eaLnBrk="1" latinLnBrk="0" hangingPunct="1">
              <a:lnSpc>
                <a:spcPct val="125000"/>
              </a:lnSpc>
              <a:spcBef>
                <a:spcPts val="0"/>
              </a:spcBef>
              <a:buFontTx/>
              <a:buNone/>
              <a:defRPr kumimoji="1" sz="1600" kern="1200">
                <a:solidFill>
                  <a:schemeClr val="bg1"/>
                </a:solidFill>
                <a:latin typeface="Arial Black" panose="020B0A04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600" b="0" i="0" u="none" strike="noStrike" kern="1200" cap="none" spc="0" normalizeH="0" baseline="0" noProof="0" dirty="0">
                <a:ln w="12700">
                  <a:noFill/>
                </a:ln>
                <a:solidFill>
                  <a:srgbClr val="2C4160"/>
                </a:solidFill>
                <a:effectLst/>
                <a:uLnTx/>
                <a:uFillTx/>
                <a:latin typeface="Calibri" panose="020F0502020204030204" pitchFamily="34" charset="0"/>
                <a:ea typeface="Calibri" panose="020F0502020204030204" pitchFamily="34" charset="0"/>
                <a:cs typeface="Calibri" panose="020F0502020204030204" pitchFamily="34" charset="0"/>
              </a:rPr>
              <a:t>Contents</a:t>
            </a:r>
          </a:p>
        </p:txBody>
      </p:sp>
      <p:grpSp>
        <p:nvGrpSpPr>
          <p:cNvPr id="3" name="グループ化 2">
            <a:extLst>
              <a:ext uri="{FF2B5EF4-FFF2-40B4-BE49-F238E27FC236}">
                <a16:creationId xmlns:a16="http://schemas.microsoft.com/office/drawing/2014/main" id="{1232B15D-DCC5-67E5-4B87-5AF8C92DF50B}"/>
              </a:ext>
            </a:extLst>
          </p:cNvPr>
          <p:cNvGrpSpPr/>
          <p:nvPr userDrawn="1"/>
        </p:nvGrpSpPr>
        <p:grpSpPr>
          <a:xfrm rot="16200000">
            <a:off x="1973688" y="217946"/>
            <a:ext cx="36000" cy="1872000"/>
            <a:chOff x="3000911" y="5142393"/>
            <a:chExt cx="36000" cy="1350400"/>
          </a:xfrm>
        </p:grpSpPr>
        <p:sp>
          <p:nvSpPr>
            <p:cNvPr id="4" name="四角形: 上の 2 つの角を丸める 3">
              <a:extLst>
                <a:ext uri="{FF2B5EF4-FFF2-40B4-BE49-F238E27FC236}">
                  <a16:creationId xmlns:a16="http://schemas.microsoft.com/office/drawing/2014/main" id="{272A3A30-97A9-6F09-E574-BEB7C139778C}"/>
                </a:ext>
              </a:extLst>
            </p:cNvPr>
            <p:cNvSpPr/>
            <p:nvPr/>
          </p:nvSpPr>
          <p:spPr>
            <a:xfrm>
              <a:off x="3000911" y="5142393"/>
              <a:ext cx="36000" cy="675200"/>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BIZ UDPゴシック"/>
                <a:ea typeface="BIZ UDPゴシック"/>
                <a:cs typeface="+mn-cs"/>
              </a:endParaRPr>
            </a:p>
          </p:txBody>
        </p:sp>
        <p:sp>
          <p:nvSpPr>
            <p:cNvPr id="5" name="四角形: 上の 2 つの角を丸める 4">
              <a:extLst>
                <a:ext uri="{FF2B5EF4-FFF2-40B4-BE49-F238E27FC236}">
                  <a16:creationId xmlns:a16="http://schemas.microsoft.com/office/drawing/2014/main" id="{EB182A56-8503-2E12-E2E2-433A724055F8}"/>
                </a:ext>
              </a:extLst>
            </p:cNvPr>
            <p:cNvSpPr/>
            <p:nvPr/>
          </p:nvSpPr>
          <p:spPr>
            <a:xfrm rot="10800000">
              <a:off x="3000911" y="5817593"/>
              <a:ext cx="36000" cy="675200"/>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BIZ UDPゴシック"/>
                <a:ea typeface="BIZ UDPゴシック"/>
                <a:cs typeface="+mn-cs"/>
              </a:endParaRPr>
            </a:p>
          </p:txBody>
        </p:sp>
      </p:grpSp>
      <p:sp>
        <p:nvSpPr>
          <p:cNvPr id="10" name="テキスト プレースホルダー 9">
            <a:extLst>
              <a:ext uri="{FF2B5EF4-FFF2-40B4-BE49-F238E27FC236}">
                <a16:creationId xmlns:a16="http://schemas.microsoft.com/office/drawing/2014/main" id="{1BC913F7-794C-08C1-3D89-B42FE113D548}"/>
              </a:ext>
            </a:extLst>
          </p:cNvPr>
          <p:cNvSpPr>
            <a:spLocks noGrp="1"/>
          </p:cNvSpPr>
          <p:nvPr>
            <p:ph type="body" sz="quarter" idx="10" hasCustomPrompt="1"/>
          </p:nvPr>
        </p:nvSpPr>
        <p:spPr>
          <a:xfrm>
            <a:off x="1523688" y="1701478"/>
            <a:ext cx="9885600" cy="413639"/>
          </a:xfrm>
        </p:spPr>
        <p:txBody>
          <a:bodyPr>
            <a:spAutoFit/>
          </a:bodyPr>
          <a:lstStyle>
            <a:lvl1pPr marL="540000" indent="-540000">
              <a:spcAft>
                <a:spcPts val="1200"/>
              </a:spcAft>
              <a:buClr>
                <a:schemeClr val="accent1"/>
              </a:buClr>
              <a:buFont typeface="+mj-lt"/>
              <a:buAutoNum type="arabicPeriod"/>
              <a:defRPr sz="2400" b="1">
                <a:latin typeface="Calibri" panose="020F0502020204030204" pitchFamily="34" charset="0"/>
                <a:ea typeface="+mj-ea"/>
                <a:cs typeface="Calibri" panose="020F0502020204030204" pitchFamily="34" charset="0"/>
              </a:defRPr>
            </a:lvl1pPr>
            <a:lvl2pPr marL="540000" indent="-540000">
              <a:buClr>
                <a:schemeClr val="accent1"/>
              </a:buClr>
              <a:buFont typeface="+mj-lt"/>
              <a:buAutoNum type="arabicPeriod"/>
              <a:defRPr sz="2400" b="1">
                <a:latin typeface="+mj-ea"/>
                <a:ea typeface="+mj-ea"/>
              </a:defRPr>
            </a:lvl2pPr>
            <a:lvl3pPr marL="540000" indent="-540000">
              <a:buClr>
                <a:schemeClr val="accent1"/>
              </a:buClr>
              <a:buFont typeface="+mj-lt"/>
              <a:buAutoNum type="arabicPeriod"/>
              <a:defRPr sz="2400" b="1">
                <a:latin typeface="+mj-ea"/>
                <a:ea typeface="+mj-ea"/>
              </a:defRPr>
            </a:lvl3pPr>
            <a:lvl4pPr marL="540000" indent="-540000">
              <a:buClr>
                <a:schemeClr val="accent1"/>
              </a:buClr>
              <a:buFont typeface="+mj-lt"/>
              <a:buAutoNum type="arabicPeriod"/>
              <a:defRPr sz="2400" b="1">
                <a:latin typeface="+mj-ea"/>
                <a:ea typeface="+mj-ea"/>
              </a:defRPr>
            </a:lvl4pPr>
            <a:lvl5pPr marL="540000" indent="-540000">
              <a:buClr>
                <a:schemeClr val="accent1"/>
              </a:buClr>
              <a:buFont typeface="+mj-lt"/>
              <a:buAutoNum type="arabicPeriod"/>
              <a:defRPr sz="2400" b="1">
                <a:latin typeface="+mj-ea"/>
                <a:ea typeface="+mj-ea"/>
              </a:defRPr>
            </a:lvl5pPr>
          </a:lstStyle>
          <a:p>
            <a:pPr lvl="0"/>
            <a:r>
              <a:rPr kumimoji="1" lang="ja-JP" altLang="en-US" dirty="0"/>
              <a:t>書式</a:t>
            </a:r>
          </a:p>
        </p:txBody>
      </p:sp>
      <p:sp>
        <p:nvSpPr>
          <p:cNvPr id="6" name="四角形: 角を丸くする 5">
            <a:extLst>
              <a:ext uri="{FF2B5EF4-FFF2-40B4-BE49-F238E27FC236}">
                <a16:creationId xmlns:a16="http://schemas.microsoft.com/office/drawing/2014/main" id="{642887EF-2678-A8DA-FCBA-5D5BFD79E547}"/>
              </a:ext>
            </a:extLst>
          </p:cNvPr>
          <p:cNvSpPr/>
          <p:nvPr userDrawn="1"/>
        </p:nvSpPr>
        <p:spPr>
          <a:xfrm rot="5400000">
            <a:off x="11839461" y="6306101"/>
            <a:ext cx="387350" cy="31772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BIZ UDPゴシック"/>
              <a:ea typeface="BIZ UDPゴシック"/>
              <a:cs typeface="+mn-cs"/>
            </a:endParaRPr>
          </a:p>
        </p:txBody>
      </p:sp>
      <p:sp>
        <p:nvSpPr>
          <p:cNvPr id="7" name="Google Shape;10;p1">
            <a:extLst>
              <a:ext uri="{FF2B5EF4-FFF2-40B4-BE49-F238E27FC236}">
                <a16:creationId xmlns:a16="http://schemas.microsoft.com/office/drawing/2014/main" id="{61A56116-D7B3-58A9-CE03-C38BC01BEF60}"/>
              </a:ext>
            </a:extLst>
          </p:cNvPr>
          <p:cNvSpPr txBox="1"/>
          <p:nvPr userDrawn="1"/>
        </p:nvSpPr>
        <p:spPr>
          <a:xfrm>
            <a:off x="11874272" y="6479615"/>
            <a:ext cx="317727" cy="387350"/>
          </a:xfrm>
          <a:prstGeom prst="rect">
            <a:avLst/>
          </a:prstGeom>
          <a:solidFill>
            <a:schemeClr val="accent1"/>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3A3838"/>
              </a:buClr>
              <a:buSzPts val="700"/>
              <a:buFont typeface="Lato Light"/>
              <a:buNone/>
              <a:tabLst/>
              <a:defRPr/>
            </a:pPr>
            <a:endParaRPr kumimoji="1" sz="800" b="0" i="0" u="none" strike="noStrike" kern="1200" cap="none" spc="0" normalizeH="0" baseline="0" noProof="0">
              <a:ln>
                <a:noFill/>
              </a:ln>
              <a:solidFill>
                <a:prstClr val="white"/>
              </a:solidFill>
              <a:effectLst/>
              <a:uLnTx/>
              <a:uFillTx/>
              <a:latin typeface="BIZ UDPゴシック"/>
              <a:ea typeface="Lato Light"/>
              <a:cs typeface="Lato Light"/>
              <a:sym typeface="Lato Light"/>
            </a:endParaRPr>
          </a:p>
        </p:txBody>
      </p:sp>
      <p:sp>
        <p:nvSpPr>
          <p:cNvPr id="8" name="Google Shape;10;p1">
            <a:extLst>
              <a:ext uri="{FF2B5EF4-FFF2-40B4-BE49-F238E27FC236}">
                <a16:creationId xmlns:a16="http://schemas.microsoft.com/office/drawing/2014/main" id="{6395A251-3C45-7A9E-93A6-7915A00CC292}"/>
              </a:ext>
            </a:extLst>
          </p:cNvPr>
          <p:cNvSpPr txBox="1"/>
          <p:nvPr userDrawn="1"/>
        </p:nvSpPr>
        <p:spPr>
          <a:xfrm>
            <a:off x="11881265" y="6433944"/>
            <a:ext cx="310734" cy="282745"/>
          </a:xfrm>
          <a:prstGeom prst="rect">
            <a:avLst/>
          </a:prstGeom>
          <a:solidFill>
            <a:schemeClr val="accent1"/>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3A3838"/>
              </a:buClr>
              <a:buSzPts val="700"/>
              <a:buFont typeface="Lato Light"/>
              <a:buNone/>
              <a:tabLst/>
              <a:defRPr/>
            </a:pPr>
            <a:fld id="{4DA87220-62A0-41B4-A6FF-5F65D3FFD606}" type="slidenum">
              <a:rPr kumimoji="1" lang="en-US" sz="1800" b="1" i="0" u="none" strike="noStrike" kern="1200" cap="none" spc="0" normalizeH="0" baseline="0" noProof="0" smtClean="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sym typeface="Lato Light"/>
              </a:rPr>
              <a:pPr marL="0" marR="0" lvl="0" indent="0" algn="ctr" defTabSz="914400" rtl="0" eaLnBrk="1" fontAlgn="auto" latinLnBrk="0" hangingPunct="1">
                <a:lnSpc>
                  <a:spcPct val="100000"/>
                </a:lnSpc>
                <a:spcBef>
                  <a:spcPts val="0"/>
                </a:spcBef>
                <a:spcAft>
                  <a:spcPts val="0"/>
                </a:spcAft>
                <a:buClr>
                  <a:srgbClr val="3A3838"/>
                </a:buClr>
                <a:buSzPts val="700"/>
                <a:buFont typeface="Lato Light"/>
                <a:buNone/>
                <a:tabLst/>
                <a:defRPr/>
              </a:pPr>
              <a:t>‹#›</a:t>
            </a:fld>
            <a:endParaRPr kumimoji="1" sz="900" b="1"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sym typeface="Lato Light"/>
            </a:endParaRPr>
          </a:p>
        </p:txBody>
      </p:sp>
    </p:spTree>
    <p:extLst>
      <p:ext uri="{BB962C8B-B14F-4D97-AF65-F5344CB8AC3E}">
        <p14:creationId xmlns:p14="http://schemas.microsoft.com/office/powerpoint/2010/main" val="1225914395"/>
      </p:ext>
    </p:extLst>
  </p:cSld>
  <p:clrMapOvr>
    <a:masterClrMapping/>
  </p:clrMapOvr>
  <p:extLst>
    <p:ext uri="{DCECCB84-F9BA-43D5-87BE-67443E8EF086}">
      <p15:sldGuideLst xmlns:p15="http://schemas.microsoft.com/office/powerpoint/2012/main">
        <p15:guide id="2" pos="665">
          <p15:clr>
            <a:srgbClr val="FBAE40"/>
          </p15:clr>
        </p15:guide>
        <p15:guide id="3" pos="7310">
          <p15:clr>
            <a:srgbClr val="FBAE40"/>
          </p15:clr>
        </p15:guide>
        <p15:guide id="4" orient="horz" pos="404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章-日本語">
    <p:spTree>
      <p:nvGrpSpPr>
        <p:cNvPr id="1" name=""/>
        <p:cNvGrpSpPr/>
        <p:nvPr/>
      </p:nvGrpSpPr>
      <p:grpSpPr>
        <a:xfrm>
          <a:off x="0" y="0"/>
          <a:ext cx="0" cy="0"/>
          <a:chOff x="0" y="0"/>
          <a:chExt cx="0" cy="0"/>
        </a:xfrm>
      </p:grpSpPr>
      <p:sp>
        <p:nvSpPr>
          <p:cNvPr id="10" name="テキスト プレースホルダー 9">
            <a:extLst>
              <a:ext uri="{FF2B5EF4-FFF2-40B4-BE49-F238E27FC236}">
                <a16:creationId xmlns:a16="http://schemas.microsoft.com/office/drawing/2014/main" id="{D6E06191-E30E-43B9-FE4F-5689EDC6CA7F}"/>
              </a:ext>
            </a:extLst>
          </p:cNvPr>
          <p:cNvSpPr>
            <a:spLocks noGrp="1"/>
          </p:cNvSpPr>
          <p:nvPr>
            <p:ph type="body" sz="quarter" idx="11" hasCustomPrompt="1"/>
          </p:nvPr>
        </p:nvSpPr>
        <p:spPr>
          <a:xfrm>
            <a:off x="1993622" y="1571092"/>
            <a:ext cx="9109447" cy="551561"/>
          </a:xfrm>
        </p:spPr>
        <p:txBody>
          <a:bodyPr wrap="square" lIns="0" tIns="0" rIns="0" bIns="0" anchor="b" anchorCtr="0">
            <a:spAutoFit/>
          </a:bodyPr>
          <a:lstStyle>
            <a:lvl1pPr marL="0" indent="0">
              <a:lnSpc>
                <a:spcPct val="120000"/>
              </a:lnSpc>
              <a:spcBef>
                <a:spcPts val="0"/>
              </a:spcBef>
              <a:buFontTx/>
              <a:buNone/>
              <a:defRPr sz="3200" b="1">
                <a:solidFill>
                  <a:schemeClr val="accent1"/>
                </a:solidFill>
                <a:latin typeface="Calibri" panose="020F0502020204030204" pitchFamily="34" charset="0"/>
                <a:ea typeface="+mj-ea"/>
                <a:cs typeface="Calibri" panose="020F0502020204030204" pitchFamily="34" charset="0"/>
              </a:defRPr>
            </a:lvl1pPr>
            <a:lvl2pPr marL="457200" indent="0">
              <a:buFontTx/>
              <a:buNone/>
              <a:defRPr b="1">
                <a:solidFill>
                  <a:schemeClr val="bg1"/>
                </a:solidFill>
                <a:latin typeface="+mj-ea"/>
                <a:ea typeface="+mj-ea"/>
              </a:defRPr>
            </a:lvl2pPr>
            <a:lvl3pPr marL="914400" indent="0">
              <a:buFontTx/>
              <a:buNone/>
              <a:defRPr b="1">
                <a:solidFill>
                  <a:schemeClr val="bg1"/>
                </a:solidFill>
                <a:latin typeface="+mj-ea"/>
                <a:ea typeface="+mj-ea"/>
              </a:defRPr>
            </a:lvl3pPr>
            <a:lvl4pPr marL="1371600" indent="0">
              <a:buFontTx/>
              <a:buNone/>
              <a:defRPr b="1">
                <a:solidFill>
                  <a:schemeClr val="bg1"/>
                </a:solidFill>
                <a:latin typeface="+mj-ea"/>
                <a:ea typeface="+mj-ea"/>
              </a:defRPr>
            </a:lvl4pPr>
            <a:lvl5pPr marL="1828800" indent="0">
              <a:buFontTx/>
              <a:buNone/>
              <a:defRPr b="1">
                <a:solidFill>
                  <a:schemeClr val="bg1"/>
                </a:solidFill>
                <a:latin typeface="+mj-ea"/>
                <a:ea typeface="+mj-ea"/>
              </a:defRPr>
            </a:lvl5pPr>
          </a:lstStyle>
          <a:p>
            <a:pPr lvl="0"/>
            <a:r>
              <a:rPr kumimoji="1" lang="ja-JP" altLang="en-US" dirty="0"/>
              <a:t>書式</a:t>
            </a:r>
          </a:p>
        </p:txBody>
      </p:sp>
      <p:sp>
        <p:nvSpPr>
          <p:cNvPr id="12" name="テキスト プレースホルダー 9">
            <a:extLst>
              <a:ext uri="{FF2B5EF4-FFF2-40B4-BE49-F238E27FC236}">
                <a16:creationId xmlns:a16="http://schemas.microsoft.com/office/drawing/2014/main" id="{4AA1B98C-39AF-E8E8-B0D3-BDD8EAE57CF4}"/>
              </a:ext>
            </a:extLst>
          </p:cNvPr>
          <p:cNvSpPr>
            <a:spLocks noGrp="1"/>
          </p:cNvSpPr>
          <p:nvPr>
            <p:ph type="body" sz="quarter" idx="12" hasCustomPrompt="1"/>
          </p:nvPr>
        </p:nvSpPr>
        <p:spPr>
          <a:xfrm>
            <a:off x="1993622" y="2570613"/>
            <a:ext cx="9109447" cy="344710"/>
          </a:xfrm>
        </p:spPr>
        <p:txBody>
          <a:bodyPr wrap="square" lIns="0" tIns="0" rIns="0" bIns="0">
            <a:spAutoFit/>
          </a:bodyPr>
          <a:lstStyle>
            <a:lvl1pPr marL="0" indent="0">
              <a:buFontTx/>
              <a:buNone/>
              <a:defRPr sz="2000" b="1">
                <a:solidFill>
                  <a:schemeClr val="accent1"/>
                </a:solidFill>
                <a:latin typeface="Calibri" panose="020F0502020204030204" pitchFamily="34" charset="0"/>
                <a:ea typeface="+mj-ea"/>
                <a:cs typeface="Calibri" panose="020F0502020204030204" pitchFamily="34" charset="0"/>
              </a:defRPr>
            </a:lvl1pPr>
            <a:lvl2pPr marL="457200" indent="0">
              <a:buFontTx/>
              <a:buNone/>
              <a:defRPr b="1">
                <a:solidFill>
                  <a:schemeClr val="bg1"/>
                </a:solidFill>
                <a:latin typeface="+mj-ea"/>
                <a:ea typeface="+mj-ea"/>
              </a:defRPr>
            </a:lvl2pPr>
            <a:lvl3pPr marL="914400" indent="0">
              <a:buFontTx/>
              <a:buNone/>
              <a:defRPr b="1">
                <a:solidFill>
                  <a:schemeClr val="bg1"/>
                </a:solidFill>
                <a:latin typeface="+mj-ea"/>
                <a:ea typeface="+mj-ea"/>
              </a:defRPr>
            </a:lvl3pPr>
            <a:lvl4pPr marL="1371600" indent="0">
              <a:buFontTx/>
              <a:buNone/>
              <a:defRPr b="1">
                <a:solidFill>
                  <a:schemeClr val="bg1"/>
                </a:solidFill>
                <a:latin typeface="+mj-ea"/>
                <a:ea typeface="+mj-ea"/>
              </a:defRPr>
            </a:lvl4pPr>
            <a:lvl5pPr marL="1828800" indent="0">
              <a:buFontTx/>
              <a:buNone/>
              <a:defRPr b="1">
                <a:solidFill>
                  <a:schemeClr val="bg1"/>
                </a:solidFill>
                <a:latin typeface="+mj-ea"/>
                <a:ea typeface="+mj-ea"/>
              </a:defRPr>
            </a:lvl5pPr>
          </a:lstStyle>
          <a:p>
            <a:pPr lvl="0"/>
            <a:r>
              <a:rPr kumimoji="1" lang="ja-JP" altLang="en-US" dirty="0"/>
              <a:t>サブタイトル</a:t>
            </a:r>
          </a:p>
        </p:txBody>
      </p:sp>
      <p:sp>
        <p:nvSpPr>
          <p:cNvPr id="44" name="テキスト プレースホルダー 5">
            <a:extLst>
              <a:ext uri="{FF2B5EF4-FFF2-40B4-BE49-F238E27FC236}">
                <a16:creationId xmlns:a16="http://schemas.microsoft.com/office/drawing/2014/main" id="{BDFF98CB-BFFC-36E4-BB5E-E4BE30A8C529}"/>
              </a:ext>
            </a:extLst>
          </p:cNvPr>
          <p:cNvSpPr txBox="1">
            <a:spLocks/>
          </p:cNvSpPr>
          <p:nvPr userDrawn="1"/>
        </p:nvSpPr>
        <p:spPr>
          <a:xfrm>
            <a:off x="9435985" y="6723474"/>
            <a:ext cx="2345646" cy="111668"/>
          </a:xfrm>
          <a:prstGeom prst="rect">
            <a:avLst/>
          </a:prstGeom>
        </p:spPr>
        <p:txBody>
          <a:bodyPr vert="horz" wrap="square" lIns="0" tIns="0" rIns="0" bIns="0" rtlCol="0">
            <a:normAutofit fontScale="40000" lnSpcReduction="20000"/>
          </a:bodyPr>
          <a:lstStyle>
            <a:lvl1pPr marL="0" indent="0" algn="l" defTabSz="914400" rtl="0" eaLnBrk="1" latinLnBrk="0" hangingPunct="1">
              <a:lnSpc>
                <a:spcPct val="125000"/>
              </a:lnSpc>
              <a:spcBef>
                <a:spcPts val="0"/>
              </a:spcBef>
              <a:buFontTx/>
              <a:buNone/>
              <a:defRPr kumimoji="1" sz="1600" kern="1200">
                <a:solidFill>
                  <a:schemeClr val="tx1"/>
                </a:solidFill>
                <a:latin typeface="+mn-lt"/>
                <a:ea typeface="+mn-ea"/>
                <a:cs typeface="+mn-cs"/>
              </a:defRPr>
            </a:lvl1pPr>
            <a:lvl2pPr marL="177800" indent="0" algn="l" defTabSz="914400" rtl="0" eaLnBrk="1" latinLnBrk="0" hangingPunct="1">
              <a:lnSpc>
                <a:spcPct val="125000"/>
              </a:lnSpc>
              <a:spcBef>
                <a:spcPts val="0"/>
              </a:spcBef>
              <a:buFontTx/>
              <a:buNone/>
              <a:defRPr kumimoji="1" sz="1600" kern="1200">
                <a:solidFill>
                  <a:schemeClr val="tx1"/>
                </a:solidFill>
                <a:latin typeface="+mn-lt"/>
                <a:ea typeface="+mn-ea"/>
                <a:cs typeface="+mn-cs"/>
              </a:defRPr>
            </a:lvl2pPr>
            <a:lvl3pPr marL="534988" indent="0" algn="l" defTabSz="914400" rtl="0" eaLnBrk="1" latinLnBrk="0" hangingPunct="1">
              <a:lnSpc>
                <a:spcPct val="125000"/>
              </a:lnSpc>
              <a:spcBef>
                <a:spcPts val="0"/>
              </a:spcBef>
              <a:buFontTx/>
              <a:buNone/>
              <a:defRPr kumimoji="1" sz="1600" kern="1200">
                <a:solidFill>
                  <a:schemeClr val="tx1"/>
                </a:solidFill>
                <a:latin typeface="+mn-lt"/>
                <a:ea typeface="+mn-ea"/>
                <a:cs typeface="+mn-cs"/>
              </a:defRPr>
            </a:lvl3pPr>
            <a:lvl4pPr marL="803275" indent="0" algn="l" defTabSz="914400" rtl="0" eaLnBrk="1" latinLnBrk="0" hangingPunct="1">
              <a:lnSpc>
                <a:spcPct val="125000"/>
              </a:lnSpc>
              <a:spcBef>
                <a:spcPts val="0"/>
              </a:spcBef>
              <a:buFontTx/>
              <a:buNone/>
              <a:defRPr kumimoji="1" sz="1600" kern="1200">
                <a:solidFill>
                  <a:schemeClr val="tx1"/>
                </a:solidFill>
                <a:latin typeface="+mn-lt"/>
                <a:ea typeface="+mn-ea"/>
                <a:cs typeface="+mn-cs"/>
              </a:defRPr>
            </a:lvl4pPr>
            <a:lvl5pPr marL="1081088" indent="0" algn="l" defTabSz="914400" rtl="0" eaLnBrk="1" latinLnBrk="0" hangingPunct="1">
              <a:lnSpc>
                <a:spcPct val="125000"/>
              </a:lnSpc>
              <a:spcBef>
                <a:spcPts val="0"/>
              </a:spcBef>
              <a:buFontTx/>
              <a:buNone/>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25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3C3C3C"/>
                </a:solidFill>
                <a:effectLst/>
                <a:uLnTx/>
                <a:uFillTx/>
                <a:latin typeface="Bahnschrift" panose="020B0502040204020203" pitchFamily="34" charset="0"/>
                <a:ea typeface="BIZ UDPゴシック"/>
                <a:cs typeface="Arial" panose="020B0604020202020204" pitchFamily="34" charset="0"/>
              </a:rPr>
              <a:t>Copyright © Tokyo University of Science All Rights Reserved.</a:t>
            </a:r>
            <a:endParaRPr kumimoji="1" lang="ja-JP" altLang="en-US" sz="1600" b="0" i="0" u="none" strike="noStrike" kern="1200" cap="none" spc="0" normalizeH="0" baseline="0" noProof="0" dirty="0">
              <a:ln>
                <a:noFill/>
              </a:ln>
              <a:solidFill>
                <a:srgbClr val="3C3C3C"/>
              </a:solidFill>
              <a:effectLst/>
              <a:uLnTx/>
              <a:uFillTx/>
              <a:latin typeface="Bahnschrift" panose="020B0502040204020203" pitchFamily="34" charset="0"/>
              <a:ea typeface="BIZ UDPゴシック"/>
              <a:cs typeface="Arial" panose="020B0604020202020204" pitchFamily="34" charset="0"/>
            </a:endParaRPr>
          </a:p>
        </p:txBody>
      </p:sp>
      <p:sp>
        <p:nvSpPr>
          <p:cNvPr id="13" name="四角形: 上の 2 つの角を丸める 12">
            <a:extLst>
              <a:ext uri="{FF2B5EF4-FFF2-40B4-BE49-F238E27FC236}">
                <a16:creationId xmlns:a16="http://schemas.microsoft.com/office/drawing/2014/main" id="{6B0F0D73-1766-0FE0-3812-133EAF14B5E4}"/>
              </a:ext>
            </a:extLst>
          </p:cNvPr>
          <p:cNvSpPr/>
          <p:nvPr/>
        </p:nvSpPr>
        <p:spPr>
          <a:xfrm rot="16200000">
            <a:off x="2443622" y="1937747"/>
            <a:ext cx="36000" cy="936000"/>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BIZ UDPゴシック"/>
              <a:ea typeface="BIZ UDPゴシック"/>
              <a:cs typeface="+mn-cs"/>
            </a:endParaRPr>
          </a:p>
        </p:txBody>
      </p:sp>
      <p:sp>
        <p:nvSpPr>
          <p:cNvPr id="14" name="四角形: 上の 2 つの角を丸める 13">
            <a:extLst>
              <a:ext uri="{FF2B5EF4-FFF2-40B4-BE49-F238E27FC236}">
                <a16:creationId xmlns:a16="http://schemas.microsoft.com/office/drawing/2014/main" id="{9C37F7C3-3AF5-3274-BB37-6E68B397BEB6}"/>
              </a:ext>
            </a:extLst>
          </p:cNvPr>
          <p:cNvSpPr/>
          <p:nvPr/>
        </p:nvSpPr>
        <p:spPr>
          <a:xfrm rot="5400000">
            <a:off x="7051622" y="-1734253"/>
            <a:ext cx="36000" cy="8280000"/>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BIZ UDPゴシック"/>
              <a:ea typeface="BIZ UDPゴシック"/>
              <a:cs typeface="+mn-cs"/>
            </a:endParaRPr>
          </a:p>
        </p:txBody>
      </p:sp>
      <p:sp>
        <p:nvSpPr>
          <p:cNvPr id="11" name="テキスト プレースホルダー 5">
            <a:extLst>
              <a:ext uri="{FF2B5EF4-FFF2-40B4-BE49-F238E27FC236}">
                <a16:creationId xmlns:a16="http://schemas.microsoft.com/office/drawing/2014/main" id="{FD00CA9B-780D-F072-F82A-B24DFE3DFBBB}"/>
              </a:ext>
            </a:extLst>
          </p:cNvPr>
          <p:cNvSpPr>
            <a:spLocks noGrp="1"/>
          </p:cNvSpPr>
          <p:nvPr>
            <p:ph type="body" sz="quarter" idx="10" hasCustomPrompt="1"/>
          </p:nvPr>
        </p:nvSpPr>
        <p:spPr>
          <a:xfrm>
            <a:off x="7657985" y="2419175"/>
            <a:ext cx="3556000" cy="4308872"/>
          </a:xfrm>
        </p:spPr>
        <p:txBody>
          <a:bodyPr lIns="0" tIns="0" rIns="0" bIns="0">
            <a:spAutoFit/>
          </a:bodyPr>
          <a:lstStyle>
            <a:lvl1pPr marL="0" indent="0" algn="r">
              <a:lnSpc>
                <a:spcPct val="100000"/>
              </a:lnSpc>
              <a:spcBef>
                <a:spcPts val="0"/>
              </a:spcBef>
              <a:buFontTx/>
              <a:buNone/>
              <a:defRPr sz="28000">
                <a:ln w="19050">
                  <a:noFill/>
                </a:ln>
                <a:solidFill>
                  <a:schemeClr val="tx2"/>
                </a:solidFill>
                <a:latin typeface="Bahnschrift" panose="020B0502040204020203" pitchFamily="34" charset="0"/>
                <a:cs typeface="Arial" panose="020B0604020202020204" pitchFamily="34" charset="0"/>
              </a:defRPr>
            </a:lvl1pPr>
            <a:lvl2pPr marL="457200" indent="0">
              <a:buFontTx/>
              <a:buNone/>
              <a:defRPr>
                <a:solidFill>
                  <a:schemeClr val="bg1"/>
                </a:solidFill>
                <a:latin typeface="Arial Black" panose="020B0A04020102020204" pitchFamily="34" charset="0"/>
              </a:defRPr>
            </a:lvl2pPr>
            <a:lvl3pPr marL="914400" indent="0">
              <a:buFontTx/>
              <a:buNone/>
              <a:defRPr>
                <a:solidFill>
                  <a:schemeClr val="bg1"/>
                </a:solidFill>
                <a:latin typeface="Arial Black" panose="020B0A04020102020204" pitchFamily="34" charset="0"/>
              </a:defRPr>
            </a:lvl3pPr>
            <a:lvl4pPr marL="1371600" indent="0">
              <a:buFontTx/>
              <a:buNone/>
              <a:defRPr>
                <a:solidFill>
                  <a:schemeClr val="bg1"/>
                </a:solidFill>
                <a:latin typeface="Arial Black" panose="020B0A04020102020204" pitchFamily="34" charset="0"/>
              </a:defRPr>
            </a:lvl4pPr>
            <a:lvl5pPr marL="1828800" indent="0">
              <a:buFontTx/>
              <a:buNone/>
              <a:defRPr>
                <a:solidFill>
                  <a:schemeClr val="bg1"/>
                </a:solidFill>
                <a:latin typeface="Arial Black" panose="020B0A04020102020204" pitchFamily="34" charset="0"/>
              </a:defRPr>
            </a:lvl5pPr>
          </a:lstStyle>
          <a:p>
            <a:pPr lvl="0"/>
            <a:r>
              <a:rPr kumimoji="1" lang="en-US" altLang="ja-JP" dirty="0"/>
              <a:t>1</a:t>
            </a:r>
            <a:endParaRPr kumimoji="1" lang="ja-JP" altLang="en-US" dirty="0"/>
          </a:p>
        </p:txBody>
      </p:sp>
      <p:sp>
        <p:nvSpPr>
          <p:cNvPr id="2" name="四角形: 角を丸くする 1">
            <a:extLst>
              <a:ext uri="{FF2B5EF4-FFF2-40B4-BE49-F238E27FC236}">
                <a16:creationId xmlns:a16="http://schemas.microsoft.com/office/drawing/2014/main" id="{4ABB6D45-23E3-4480-F626-439EAD5A0FEC}"/>
              </a:ext>
            </a:extLst>
          </p:cNvPr>
          <p:cNvSpPr/>
          <p:nvPr userDrawn="1"/>
        </p:nvSpPr>
        <p:spPr>
          <a:xfrm rot="5400000">
            <a:off x="11839461" y="6297136"/>
            <a:ext cx="387350" cy="31772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BIZ UDPゴシック"/>
              <a:ea typeface="BIZ UDPゴシック"/>
              <a:cs typeface="+mn-cs"/>
            </a:endParaRPr>
          </a:p>
        </p:txBody>
      </p:sp>
      <p:sp>
        <p:nvSpPr>
          <p:cNvPr id="3" name="Google Shape;10;p1">
            <a:extLst>
              <a:ext uri="{FF2B5EF4-FFF2-40B4-BE49-F238E27FC236}">
                <a16:creationId xmlns:a16="http://schemas.microsoft.com/office/drawing/2014/main" id="{DAEE6AE7-37F0-96BB-48CA-C93FD2C0B95A}"/>
              </a:ext>
            </a:extLst>
          </p:cNvPr>
          <p:cNvSpPr txBox="1"/>
          <p:nvPr userDrawn="1"/>
        </p:nvSpPr>
        <p:spPr>
          <a:xfrm>
            <a:off x="11874272" y="6470650"/>
            <a:ext cx="317727" cy="387350"/>
          </a:xfrm>
          <a:prstGeom prst="rect">
            <a:avLst/>
          </a:prstGeom>
          <a:solidFill>
            <a:schemeClr val="accent1"/>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3A3838"/>
              </a:buClr>
              <a:buSzPts val="700"/>
              <a:buFont typeface="Lato Light"/>
              <a:buNone/>
              <a:tabLst/>
              <a:defRPr/>
            </a:pPr>
            <a:endParaRPr kumimoji="1" sz="800" b="0" i="0" u="none" strike="noStrike" kern="1200" cap="none" spc="0" normalizeH="0" baseline="0" noProof="0">
              <a:ln>
                <a:noFill/>
              </a:ln>
              <a:solidFill>
                <a:prstClr val="white"/>
              </a:solidFill>
              <a:effectLst/>
              <a:uLnTx/>
              <a:uFillTx/>
              <a:latin typeface="BIZ UDPゴシック"/>
              <a:ea typeface="Lato Light"/>
              <a:cs typeface="Lato Light"/>
              <a:sym typeface="Lato Light"/>
            </a:endParaRPr>
          </a:p>
        </p:txBody>
      </p:sp>
      <p:sp>
        <p:nvSpPr>
          <p:cNvPr id="4" name="Google Shape;10;p1">
            <a:extLst>
              <a:ext uri="{FF2B5EF4-FFF2-40B4-BE49-F238E27FC236}">
                <a16:creationId xmlns:a16="http://schemas.microsoft.com/office/drawing/2014/main" id="{33EC8522-A908-F249-A806-D30D832955EB}"/>
              </a:ext>
            </a:extLst>
          </p:cNvPr>
          <p:cNvSpPr txBox="1"/>
          <p:nvPr userDrawn="1"/>
        </p:nvSpPr>
        <p:spPr>
          <a:xfrm>
            <a:off x="11881265" y="6424979"/>
            <a:ext cx="310734" cy="282745"/>
          </a:xfrm>
          <a:prstGeom prst="rect">
            <a:avLst/>
          </a:prstGeom>
          <a:solidFill>
            <a:schemeClr val="accent1"/>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3A3838"/>
              </a:buClr>
              <a:buSzPts val="700"/>
              <a:buFont typeface="Lato Light"/>
              <a:buNone/>
              <a:tabLst/>
              <a:defRPr/>
            </a:pPr>
            <a:fld id="{4DA87220-62A0-41B4-A6FF-5F65D3FFD606}" type="slidenum">
              <a:rPr kumimoji="1" lang="en-US" sz="1800" b="1" i="0" u="none" strike="noStrike" kern="1200" cap="none" spc="0" normalizeH="0" baseline="0" noProof="0" smtClean="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sym typeface="Lato Light"/>
              </a:rPr>
              <a:pPr marL="0" marR="0" lvl="0" indent="0" algn="ctr" defTabSz="914400" rtl="0" eaLnBrk="1" fontAlgn="auto" latinLnBrk="0" hangingPunct="1">
                <a:lnSpc>
                  <a:spcPct val="100000"/>
                </a:lnSpc>
                <a:spcBef>
                  <a:spcPts val="0"/>
                </a:spcBef>
                <a:spcAft>
                  <a:spcPts val="0"/>
                </a:spcAft>
                <a:buClr>
                  <a:srgbClr val="3A3838"/>
                </a:buClr>
                <a:buSzPts val="700"/>
                <a:buFont typeface="Lato Light"/>
                <a:buNone/>
                <a:tabLst/>
                <a:defRPr/>
              </a:pPr>
              <a:t>‹#›</a:t>
            </a:fld>
            <a:endParaRPr kumimoji="1" sz="900" b="1"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sym typeface="Lato Light"/>
            </a:endParaRPr>
          </a:p>
        </p:txBody>
      </p:sp>
    </p:spTree>
    <p:extLst>
      <p:ext uri="{BB962C8B-B14F-4D97-AF65-F5344CB8AC3E}">
        <p14:creationId xmlns:p14="http://schemas.microsoft.com/office/powerpoint/2010/main" val="2800974300"/>
      </p:ext>
    </p:extLst>
  </p:cSld>
  <p:clrMapOvr>
    <a:masterClrMapping/>
  </p:clrMapOvr>
  <p:extLst>
    <p:ext uri="{DCECCB84-F9BA-43D5-87BE-67443E8EF086}">
      <p15:sldGuideLst xmlns:p15="http://schemas.microsoft.com/office/powerpoint/2012/main">
        <p15:guide id="2" pos="665">
          <p15:clr>
            <a:srgbClr val="FBAE40"/>
          </p15:clr>
        </p15:guide>
        <p15:guide id="3" pos="7310">
          <p15:clr>
            <a:srgbClr val="FBAE40"/>
          </p15:clr>
        </p15:guide>
        <p15:guide id="4" orient="horz" pos="404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ベース-日本語">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B0B6E08-C0AF-E90C-22A3-B30728C86787}"/>
              </a:ext>
            </a:extLst>
          </p:cNvPr>
          <p:cNvSpPr>
            <a:spLocks noGrp="1"/>
          </p:cNvSpPr>
          <p:nvPr>
            <p:ph type="title" hasCustomPrompt="1"/>
          </p:nvPr>
        </p:nvSpPr>
        <p:spPr>
          <a:xfrm>
            <a:off x="1055688" y="518817"/>
            <a:ext cx="10655300" cy="492443"/>
          </a:xfrm>
          <a:prstGeom prst="rect">
            <a:avLst/>
          </a:prstGeom>
        </p:spPr>
        <p:txBody>
          <a:bodyPr wrap="square" lIns="0" tIns="0" rIns="0" bIns="0" anchor="t" anchorCtr="0">
            <a:spAutoFit/>
          </a:bodyPr>
          <a:lstStyle>
            <a:lvl1pPr>
              <a:lnSpc>
                <a:spcPct val="100000"/>
              </a:lnSpc>
              <a:defRPr sz="3200" b="1" kern="0" spc="100" baseline="0">
                <a:solidFill>
                  <a:schemeClr val="accent3">
                    <a:lumMod val="75000"/>
                  </a:schemeClr>
                </a:solidFill>
                <a:latin typeface="Calibri" panose="020F0502020204030204" pitchFamily="34" charset="0"/>
                <a:cs typeface="Calibri" panose="020F0502020204030204" pitchFamily="34" charset="0"/>
              </a:defRPr>
            </a:lvl1pPr>
          </a:lstStyle>
          <a:p>
            <a:r>
              <a:rPr kumimoji="1" lang="ja-JP" altLang="en-US" dirty="0"/>
              <a:t>タイトル</a:t>
            </a:r>
          </a:p>
        </p:txBody>
      </p:sp>
      <p:sp>
        <p:nvSpPr>
          <p:cNvPr id="37" name="テキスト プレースホルダー 3">
            <a:extLst>
              <a:ext uri="{FF2B5EF4-FFF2-40B4-BE49-F238E27FC236}">
                <a16:creationId xmlns:a16="http://schemas.microsoft.com/office/drawing/2014/main" id="{4EC2F0A7-7B11-2C83-F3E4-212B02AA0A32}"/>
              </a:ext>
            </a:extLst>
          </p:cNvPr>
          <p:cNvSpPr>
            <a:spLocks noGrp="1"/>
          </p:cNvSpPr>
          <p:nvPr>
            <p:ph type="body" sz="half" idx="12" hasCustomPrompt="1"/>
          </p:nvPr>
        </p:nvSpPr>
        <p:spPr>
          <a:xfrm>
            <a:off x="1055688" y="1223999"/>
            <a:ext cx="10655300" cy="473976"/>
          </a:xfrm>
        </p:spPr>
        <p:txBody>
          <a:bodyPr wrap="square" lIns="0" tIns="0" rIns="0" bIns="0">
            <a:spAutoFit/>
          </a:bodyPr>
          <a:lstStyle>
            <a:lvl1pPr marL="0" indent="0">
              <a:lnSpc>
                <a:spcPct val="120000"/>
              </a:lnSpc>
              <a:spcBef>
                <a:spcPts val="0"/>
              </a:spcBef>
              <a:spcAft>
                <a:spcPts val="300"/>
              </a:spcAft>
              <a:buNone/>
              <a:defRPr sz="2800">
                <a:solidFill>
                  <a:schemeClr val="tx1"/>
                </a:solidFill>
                <a:latin typeface="Calibri" panose="020F0502020204030204" pitchFamily="34" charset="0"/>
                <a:ea typeface="+mn-ea"/>
                <a:cs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dirty="0"/>
              <a:t>リード文</a:t>
            </a:r>
          </a:p>
        </p:txBody>
      </p:sp>
      <p:sp>
        <p:nvSpPr>
          <p:cNvPr id="38" name="テキスト プレースホルダー 3">
            <a:extLst>
              <a:ext uri="{FF2B5EF4-FFF2-40B4-BE49-F238E27FC236}">
                <a16:creationId xmlns:a16="http://schemas.microsoft.com/office/drawing/2014/main" id="{4E4E4F13-1F21-6EB9-6A6A-8A4905E86E4C}"/>
              </a:ext>
            </a:extLst>
          </p:cNvPr>
          <p:cNvSpPr>
            <a:spLocks noGrp="1"/>
          </p:cNvSpPr>
          <p:nvPr>
            <p:ph type="body" sz="half" idx="13" hasCustomPrompt="1"/>
          </p:nvPr>
        </p:nvSpPr>
        <p:spPr>
          <a:xfrm>
            <a:off x="1055688" y="6535369"/>
            <a:ext cx="7668000" cy="206851"/>
          </a:xfrm>
        </p:spPr>
        <p:txBody>
          <a:bodyPr wrap="square" lIns="0" tIns="0" rIns="0" bIns="0">
            <a:spAutoFit/>
          </a:bodyPr>
          <a:lstStyle>
            <a:lvl1pPr marL="0" indent="0">
              <a:lnSpc>
                <a:spcPct val="120000"/>
              </a:lnSpc>
              <a:spcBef>
                <a:spcPts val="0"/>
              </a:spcBef>
              <a:spcAft>
                <a:spcPts val="0"/>
              </a:spcAft>
              <a:buNone/>
              <a:defRPr sz="1200">
                <a:solidFill>
                  <a:schemeClr val="tx1"/>
                </a:solidFill>
                <a:latin typeface="Calibri" panose="020F0502020204030204" pitchFamily="34" charset="0"/>
                <a:cs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en-US" altLang="ja-JP" dirty="0"/>
              <a:t>*footnote</a:t>
            </a:r>
          </a:p>
        </p:txBody>
      </p:sp>
      <p:sp>
        <p:nvSpPr>
          <p:cNvPr id="24" name="テキスト プレースホルダー 5">
            <a:extLst>
              <a:ext uri="{FF2B5EF4-FFF2-40B4-BE49-F238E27FC236}">
                <a16:creationId xmlns:a16="http://schemas.microsoft.com/office/drawing/2014/main" id="{677C479B-DDD6-603F-9425-E6F8F5C68D1B}"/>
              </a:ext>
            </a:extLst>
          </p:cNvPr>
          <p:cNvSpPr txBox="1">
            <a:spLocks/>
          </p:cNvSpPr>
          <p:nvPr userDrawn="1"/>
        </p:nvSpPr>
        <p:spPr>
          <a:xfrm>
            <a:off x="9438882" y="6700612"/>
            <a:ext cx="2345646" cy="111668"/>
          </a:xfrm>
          <a:prstGeom prst="rect">
            <a:avLst/>
          </a:prstGeom>
        </p:spPr>
        <p:txBody>
          <a:bodyPr vert="horz" wrap="square" lIns="0" tIns="0" rIns="0" bIns="0" rtlCol="0">
            <a:normAutofit fontScale="40000" lnSpcReduction="20000"/>
          </a:bodyPr>
          <a:lstStyle>
            <a:lvl1pPr marL="0" indent="0" algn="l" defTabSz="914400" rtl="0" eaLnBrk="1" latinLnBrk="0" hangingPunct="1">
              <a:lnSpc>
                <a:spcPct val="125000"/>
              </a:lnSpc>
              <a:spcBef>
                <a:spcPts val="0"/>
              </a:spcBef>
              <a:buFontTx/>
              <a:buNone/>
              <a:defRPr kumimoji="1" sz="1600" kern="1200">
                <a:solidFill>
                  <a:schemeClr val="tx1"/>
                </a:solidFill>
                <a:latin typeface="+mn-lt"/>
                <a:ea typeface="+mn-ea"/>
                <a:cs typeface="+mn-cs"/>
              </a:defRPr>
            </a:lvl1pPr>
            <a:lvl2pPr marL="177800" indent="0" algn="l" defTabSz="914400" rtl="0" eaLnBrk="1" latinLnBrk="0" hangingPunct="1">
              <a:lnSpc>
                <a:spcPct val="125000"/>
              </a:lnSpc>
              <a:spcBef>
                <a:spcPts val="0"/>
              </a:spcBef>
              <a:buFontTx/>
              <a:buNone/>
              <a:defRPr kumimoji="1" sz="1600" kern="1200">
                <a:solidFill>
                  <a:schemeClr val="tx1"/>
                </a:solidFill>
                <a:latin typeface="+mn-lt"/>
                <a:ea typeface="+mn-ea"/>
                <a:cs typeface="+mn-cs"/>
              </a:defRPr>
            </a:lvl2pPr>
            <a:lvl3pPr marL="534988" indent="0" algn="l" defTabSz="914400" rtl="0" eaLnBrk="1" latinLnBrk="0" hangingPunct="1">
              <a:lnSpc>
                <a:spcPct val="125000"/>
              </a:lnSpc>
              <a:spcBef>
                <a:spcPts val="0"/>
              </a:spcBef>
              <a:buFontTx/>
              <a:buNone/>
              <a:defRPr kumimoji="1" sz="1600" kern="1200">
                <a:solidFill>
                  <a:schemeClr val="tx1"/>
                </a:solidFill>
                <a:latin typeface="+mn-lt"/>
                <a:ea typeface="+mn-ea"/>
                <a:cs typeface="+mn-cs"/>
              </a:defRPr>
            </a:lvl3pPr>
            <a:lvl4pPr marL="803275" indent="0" algn="l" defTabSz="914400" rtl="0" eaLnBrk="1" latinLnBrk="0" hangingPunct="1">
              <a:lnSpc>
                <a:spcPct val="125000"/>
              </a:lnSpc>
              <a:spcBef>
                <a:spcPts val="0"/>
              </a:spcBef>
              <a:buFontTx/>
              <a:buNone/>
              <a:defRPr kumimoji="1" sz="1600" kern="1200">
                <a:solidFill>
                  <a:schemeClr val="tx1"/>
                </a:solidFill>
                <a:latin typeface="+mn-lt"/>
                <a:ea typeface="+mn-ea"/>
                <a:cs typeface="+mn-cs"/>
              </a:defRPr>
            </a:lvl4pPr>
            <a:lvl5pPr marL="1081088" indent="0" algn="l" defTabSz="914400" rtl="0" eaLnBrk="1" latinLnBrk="0" hangingPunct="1">
              <a:lnSpc>
                <a:spcPct val="125000"/>
              </a:lnSpc>
              <a:spcBef>
                <a:spcPts val="0"/>
              </a:spcBef>
              <a:buFontTx/>
              <a:buNone/>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25000"/>
              </a:lnSpc>
              <a:spcBef>
                <a:spcPts val="0"/>
              </a:spcBef>
              <a:spcAft>
                <a:spcPts val="0"/>
              </a:spcAft>
              <a:buClrTx/>
              <a:buSzTx/>
              <a:buFontTx/>
              <a:buNone/>
              <a:tabLst/>
              <a:defRPr/>
            </a:pPr>
            <a:r>
              <a:rPr kumimoji="1" lang="en-US" altLang="ja-JP" sz="1600" b="0" i="0" u="none" strike="noStrike" kern="1200" cap="none" spc="0" normalizeH="0" baseline="0" noProof="0">
                <a:ln>
                  <a:noFill/>
                </a:ln>
                <a:solidFill>
                  <a:srgbClr val="3C3C3C"/>
                </a:solidFill>
                <a:effectLst/>
                <a:uLnTx/>
                <a:uFillTx/>
                <a:latin typeface="Bahnschrift" panose="020B0502040204020203" pitchFamily="34" charset="0"/>
                <a:ea typeface="BIZ UDPゴシック"/>
                <a:cs typeface="Arial" panose="020B0604020202020204" pitchFamily="34" charset="0"/>
              </a:rPr>
              <a:t>Copyright © Tokyo University of Science All Rights Reserved.</a:t>
            </a:r>
            <a:endParaRPr kumimoji="1" lang="ja-JP" altLang="en-US" sz="1600" b="0" i="0" u="none" strike="noStrike" kern="1200" cap="none" spc="0" normalizeH="0" baseline="0" noProof="0">
              <a:ln>
                <a:noFill/>
              </a:ln>
              <a:solidFill>
                <a:srgbClr val="3C3C3C"/>
              </a:solidFill>
              <a:effectLst/>
              <a:uLnTx/>
              <a:uFillTx/>
              <a:latin typeface="Bahnschrift" panose="020B0502040204020203" pitchFamily="34" charset="0"/>
              <a:ea typeface="BIZ UDPゴシック"/>
              <a:cs typeface="Arial" panose="020B0604020202020204" pitchFamily="34" charset="0"/>
            </a:endParaRPr>
          </a:p>
        </p:txBody>
      </p:sp>
      <p:sp>
        <p:nvSpPr>
          <p:cNvPr id="19" name="四角形: 上の 2 つの角を丸める 18">
            <a:extLst>
              <a:ext uri="{FF2B5EF4-FFF2-40B4-BE49-F238E27FC236}">
                <a16:creationId xmlns:a16="http://schemas.microsoft.com/office/drawing/2014/main" id="{167E0FE0-2FD7-C239-0E50-4B0E106C9A46}"/>
              </a:ext>
            </a:extLst>
          </p:cNvPr>
          <p:cNvSpPr/>
          <p:nvPr userDrawn="1"/>
        </p:nvSpPr>
        <p:spPr>
          <a:xfrm rot="16200000">
            <a:off x="1505688" y="555052"/>
            <a:ext cx="36000" cy="936000"/>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BIZ UDPゴシック"/>
              <a:ea typeface="BIZ UDPゴシック"/>
              <a:cs typeface="+mn-cs"/>
            </a:endParaRPr>
          </a:p>
        </p:txBody>
      </p:sp>
      <p:sp>
        <p:nvSpPr>
          <p:cNvPr id="21" name="四角形: 上の 2 つの角を丸める 20">
            <a:extLst>
              <a:ext uri="{FF2B5EF4-FFF2-40B4-BE49-F238E27FC236}">
                <a16:creationId xmlns:a16="http://schemas.microsoft.com/office/drawing/2014/main" id="{A12A5D09-263D-B3B0-0202-9A3642DBAEF1}"/>
              </a:ext>
            </a:extLst>
          </p:cNvPr>
          <p:cNvSpPr/>
          <p:nvPr userDrawn="1"/>
        </p:nvSpPr>
        <p:spPr>
          <a:xfrm rot="5400000">
            <a:off x="6833688" y="-3836948"/>
            <a:ext cx="36000" cy="9720000"/>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BIZ UDPゴシック"/>
              <a:ea typeface="BIZ UDPゴシック"/>
              <a:cs typeface="+mn-cs"/>
            </a:endParaRPr>
          </a:p>
        </p:txBody>
      </p:sp>
      <p:sp>
        <p:nvSpPr>
          <p:cNvPr id="2" name="四角形: 角を丸くする 1">
            <a:extLst>
              <a:ext uri="{FF2B5EF4-FFF2-40B4-BE49-F238E27FC236}">
                <a16:creationId xmlns:a16="http://schemas.microsoft.com/office/drawing/2014/main" id="{9EE4824D-8F63-2166-3F21-D0DCB401D6F5}"/>
              </a:ext>
            </a:extLst>
          </p:cNvPr>
          <p:cNvSpPr/>
          <p:nvPr userDrawn="1"/>
        </p:nvSpPr>
        <p:spPr>
          <a:xfrm rot="5400000">
            <a:off x="11839461" y="6297136"/>
            <a:ext cx="387350" cy="31772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BIZ UDPゴシック"/>
              <a:ea typeface="BIZ UDPゴシック"/>
              <a:cs typeface="+mn-cs"/>
            </a:endParaRPr>
          </a:p>
        </p:txBody>
      </p:sp>
      <p:sp>
        <p:nvSpPr>
          <p:cNvPr id="3" name="Google Shape;10;p1">
            <a:extLst>
              <a:ext uri="{FF2B5EF4-FFF2-40B4-BE49-F238E27FC236}">
                <a16:creationId xmlns:a16="http://schemas.microsoft.com/office/drawing/2014/main" id="{FB3F653B-D977-1FA0-CE87-0530D4EB25F1}"/>
              </a:ext>
            </a:extLst>
          </p:cNvPr>
          <p:cNvSpPr txBox="1"/>
          <p:nvPr userDrawn="1"/>
        </p:nvSpPr>
        <p:spPr>
          <a:xfrm>
            <a:off x="11874272" y="6470650"/>
            <a:ext cx="317727" cy="387350"/>
          </a:xfrm>
          <a:prstGeom prst="rect">
            <a:avLst/>
          </a:prstGeom>
          <a:solidFill>
            <a:schemeClr val="accent1"/>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3A3838"/>
              </a:buClr>
              <a:buSzPts val="700"/>
              <a:buFont typeface="Lato Light"/>
              <a:buNone/>
              <a:tabLst/>
              <a:defRPr/>
            </a:pPr>
            <a:endParaRPr kumimoji="1" sz="800" b="0" i="0" u="none" strike="noStrike" kern="1200" cap="none" spc="0" normalizeH="0" baseline="0" noProof="0">
              <a:ln>
                <a:noFill/>
              </a:ln>
              <a:solidFill>
                <a:prstClr val="white"/>
              </a:solidFill>
              <a:effectLst/>
              <a:uLnTx/>
              <a:uFillTx/>
              <a:latin typeface="BIZ UDPゴシック"/>
              <a:ea typeface="Lato Light"/>
              <a:cs typeface="Lato Light"/>
              <a:sym typeface="Lato Light"/>
            </a:endParaRPr>
          </a:p>
        </p:txBody>
      </p:sp>
      <p:sp>
        <p:nvSpPr>
          <p:cNvPr id="8" name="Google Shape;10;p1">
            <a:extLst>
              <a:ext uri="{FF2B5EF4-FFF2-40B4-BE49-F238E27FC236}">
                <a16:creationId xmlns:a16="http://schemas.microsoft.com/office/drawing/2014/main" id="{6481E5E7-B97B-7C00-A5BA-78BE877DB2D7}"/>
              </a:ext>
            </a:extLst>
          </p:cNvPr>
          <p:cNvSpPr txBox="1"/>
          <p:nvPr userDrawn="1"/>
        </p:nvSpPr>
        <p:spPr>
          <a:xfrm>
            <a:off x="11881265" y="6424979"/>
            <a:ext cx="310734" cy="282745"/>
          </a:xfrm>
          <a:prstGeom prst="rect">
            <a:avLst/>
          </a:prstGeom>
          <a:solidFill>
            <a:schemeClr val="accent1"/>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3A3838"/>
              </a:buClr>
              <a:buSzPts val="700"/>
              <a:buFont typeface="Lato Light"/>
              <a:buNone/>
              <a:tabLst/>
              <a:defRPr/>
            </a:pPr>
            <a:fld id="{4DA87220-62A0-41B4-A6FF-5F65D3FFD606}" type="slidenum">
              <a:rPr kumimoji="1" lang="en-US" sz="1800" b="1" i="0" u="none" strike="noStrike" kern="1200" cap="none" spc="0" normalizeH="0" baseline="0" noProof="0" smtClean="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sym typeface="Lato Light"/>
              </a:rPr>
              <a:pPr marL="0" marR="0" lvl="0" indent="0" algn="ctr" defTabSz="914400" rtl="0" eaLnBrk="1" fontAlgn="auto" latinLnBrk="0" hangingPunct="1">
                <a:lnSpc>
                  <a:spcPct val="100000"/>
                </a:lnSpc>
                <a:spcBef>
                  <a:spcPts val="0"/>
                </a:spcBef>
                <a:spcAft>
                  <a:spcPts val="0"/>
                </a:spcAft>
                <a:buClr>
                  <a:srgbClr val="3A3838"/>
                </a:buClr>
                <a:buSzPts val="700"/>
                <a:buFont typeface="Lato Light"/>
                <a:buNone/>
                <a:tabLst/>
                <a:defRPr/>
              </a:pPr>
              <a:t>‹#›</a:t>
            </a:fld>
            <a:endParaRPr kumimoji="1" sz="900" b="1"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sym typeface="Lato Light"/>
            </a:endParaRPr>
          </a:p>
        </p:txBody>
      </p:sp>
      <p:sp>
        <p:nvSpPr>
          <p:cNvPr id="7" name="テキスト プレースホルダー 6">
            <a:extLst>
              <a:ext uri="{FF2B5EF4-FFF2-40B4-BE49-F238E27FC236}">
                <a16:creationId xmlns:a16="http://schemas.microsoft.com/office/drawing/2014/main" id="{6E8354DA-ED7D-569D-9F0D-E64DD223389D}"/>
              </a:ext>
            </a:extLst>
          </p:cNvPr>
          <p:cNvSpPr>
            <a:spLocks noGrp="1"/>
          </p:cNvSpPr>
          <p:nvPr>
            <p:ph type="body" sz="quarter" idx="14"/>
          </p:nvPr>
        </p:nvSpPr>
        <p:spPr>
          <a:xfrm>
            <a:off x="1055688" y="1857659"/>
            <a:ext cx="10655300" cy="4518025"/>
          </a:xfrm>
        </p:spPr>
        <p:txBody>
          <a:bodyPr/>
          <a:lstStyle>
            <a:lvl1pPr>
              <a:defRPr sz="2400"/>
            </a:lvl1pPr>
            <a:lvl2pPr>
              <a:defRPr sz="2400"/>
            </a:lvl2pPr>
            <a:lvl3pPr>
              <a:defRPr sz="2400"/>
            </a:lvl3pPr>
            <a:lvl4pPr>
              <a:defRPr sz="2400"/>
            </a:lvl4pPr>
            <a:lvl5pPr>
              <a:defRPr sz="2400"/>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3769669908"/>
      </p:ext>
    </p:extLst>
  </p:cSld>
  <p:clrMapOvr>
    <a:masterClrMapping/>
  </p:clrMapOvr>
  <p:extLst>
    <p:ext uri="{DCECCB84-F9BA-43D5-87BE-67443E8EF086}">
      <p15:sldGuideLst xmlns:p15="http://schemas.microsoft.com/office/powerpoint/2012/main">
        <p15:guide id="1" orient="horz" pos="323">
          <p15:clr>
            <a:srgbClr val="FBAE40"/>
          </p15:clr>
        </p15:guide>
        <p15:guide id="2" pos="665">
          <p15:clr>
            <a:srgbClr val="FBAE40"/>
          </p15:clr>
        </p15:guide>
        <p15:guide id="3" pos="7378">
          <p15:clr>
            <a:srgbClr val="FBAE40"/>
          </p15:clr>
        </p15:guide>
        <p15:guide id="4" orient="horz" pos="3997">
          <p15:clr>
            <a:srgbClr val="FBAE40"/>
          </p15:clr>
        </p15:guide>
        <p15:guide id="5" pos="402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終了スライド-日本語">
    <p:spTree>
      <p:nvGrpSpPr>
        <p:cNvPr id="1" name=""/>
        <p:cNvGrpSpPr/>
        <p:nvPr/>
      </p:nvGrpSpPr>
      <p:grpSpPr>
        <a:xfrm>
          <a:off x="0" y="0"/>
          <a:ext cx="0" cy="0"/>
          <a:chOff x="0" y="0"/>
          <a:chExt cx="0" cy="0"/>
        </a:xfrm>
      </p:grpSpPr>
      <p:pic>
        <p:nvPicPr>
          <p:cNvPr id="6" name="グラフィックス 5">
            <a:extLst>
              <a:ext uri="{FF2B5EF4-FFF2-40B4-BE49-F238E27FC236}">
                <a16:creationId xmlns:a16="http://schemas.microsoft.com/office/drawing/2014/main" id="{32874162-40D3-CC01-6A35-68E43C763C9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755807" y="3000084"/>
            <a:ext cx="666000" cy="666000"/>
          </a:xfrm>
          <a:prstGeom prst="rect">
            <a:avLst/>
          </a:prstGeom>
        </p:spPr>
      </p:pic>
      <p:pic>
        <p:nvPicPr>
          <p:cNvPr id="2" name="グラフィックス 1">
            <a:extLst>
              <a:ext uri="{FF2B5EF4-FFF2-40B4-BE49-F238E27FC236}">
                <a16:creationId xmlns:a16="http://schemas.microsoft.com/office/drawing/2014/main" id="{89042B31-5573-27FE-A5E3-30491AB1AF9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576800" y="3028904"/>
            <a:ext cx="3038400" cy="574186"/>
          </a:xfrm>
          <a:prstGeom prst="rect">
            <a:avLst/>
          </a:prstGeom>
        </p:spPr>
      </p:pic>
    </p:spTree>
    <p:extLst>
      <p:ext uri="{BB962C8B-B14F-4D97-AF65-F5344CB8AC3E}">
        <p14:creationId xmlns:p14="http://schemas.microsoft.com/office/powerpoint/2010/main" val="13391695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ver-page" preserve="1" userDrawn="1">
  <p:cSld name="cover-page-English">
    <p:spTree>
      <p:nvGrpSpPr>
        <p:cNvPr id="1" name="Shape 16"/>
        <p:cNvGrpSpPr/>
        <p:nvPr/>
      </p:nvGrpSpPr>
      <p:grpSpPr>
        <a:xfrm>
          <a:off x="0" y="0"/>
          <a:ext cx="0" cy="0"/>
          <a:chOff x="0" y="0"/>
          <a:chExt cx="0" cy="0"/>
        </a:xfrm>
      </p:grpSpPr>
      <p:sp>
        <p:nvSpPr>
          <p:cNvPr id="12" name="テキスト プレースホルダー 11">
            <a:extLst>
              <a:ext uri="{FF2B5EF4-FFF2-40B4-BE49-F238E27FC236}">
                <a16:creationId xmlns:a16="http://schemas.microsoft.com/office/drawing/2014/main" id="{BB5563CF-3B6C-B77C-FE8A-88D2A7B8A7DC}"/>
              </a:ext>
            </a:extLst>
          </p:cNvPr>
          <p:cNvSpPr>
            <a:spLocks noGrp="1"/>
          </p:cNvSpPr>
          <p:nvPr>
            <p:ph type="body" sz="quarter" idx="10" hasCustomPrompt="1"/>
          </p:nvPr>
        </p:nvSpPr>
        <p:spPr>
          <a:xfrm>
            <a:off x="1429161" y="724540"/>
            <a:ext cx="10193437" cy="206275"/>
          </a:xfrm>
        </p:spPr>
        <p:txBody>
          <a:bodyPr wrap="square">
            <a:spAutoFit/>
          </a:bodyPr>
          <a:lstStyle>
            <a:lvl1pPr>
              <a:lnSpc>
                <a:spcPct val="100000"/>
              </a:lnSpc>
              <a:spcAft>
                <a:spcPts val="600"/>
              </a:spcAft>
              <a:defRPr sz="1200" b="0">
                <a:latin typeface="Calibri" panose="020F0502020204030204" pitchFamily="34" charset="0"/>
                <a:ea typeface="+mj-ea"/>
                <a:cs typeface="Calibri" panose="020F0502020204030204" pitchFamily="34" charset="0"/>
              </a:defRPr>
            </a:lvl1pPr>
          </a:lstStyle>
          <a:p>
            <a:pPr lvl="0" algn="l">
              <a:lnSpc>
                <a:spcPct val="120000"/>
              </a:lnSpc>
              <a:spcBef>
                <a:spcPts val="0"/>
              </a:spcBef>
            </a:pPr>
            <a:r>
              <a:rPr lang="en-US" altLang="ja-JP" sz="1200" b="0" dirty="0">
                <a:ln w="0"/>
                <a:latin typeface="Calibri" panose="020F0502020204030204" pitchFamily="34" charset="0"/>
                <a:ea typeface="Calibri" panose="020F0502020204030204" pitchFamily="34" charset="0"/>
                <a:cs typeface="Calibri" panose="020F0502020204030204" pitchFamily="34" charset="0"/>
              </a:rPr>
              <a:t>Conference etc.</a:t>
            </a:r>
            <a:endParaRPr lang="ja-JP" altLang="en-US" sz="1200" b="1" dirty="0">
              <a:ln w="0"/>
              <a:latin typeface="+mj-ea"/>
              <a:ea typeface="+mj-ea"/>
              <a:cs typeface="+mn-cs"/>
            </a:endParaRPr>
          </a:p>
        </p:txBody>
      </p:sp>
      <p:grpSp>
        <p:nvGrpSpPr>
          <p:cNvPr id="6" name="グループ化 5">
            <a:extLst>
              <a:ext uri="{FF2B5EF4-FFF2-40B4-BE49-F238E27FC236}">
                <a16:creationId xmlns:a16="http://schemas.microsoft.com/office/drawing/2014/main" id="{0BBA0555-0B37-98C9-DCEB-CD45EA17E12C}"/>
              </a:ext>
            </a:extLst>
          </p:cNvPr>
          <p:cNvGrpSpPr/>
          <p:nvPr userDrawn="1"/>
        </p:nvGrpSpPr>
        <p:grpSpPr>
          <a:xfrm>
            <a:off x="1429162" y="974353"/>
            <a:ext cx="10660169" cy="45719"/>
            <a:chOff x="3317787" y="1004565"/>
            <a:chExt cx="7776000" cy="36000"/>
          </a:xfrm>
        </p:grpSpPr>
        <p:sp>
          <p:nvSpPr>
            <p:cNvPr id="8" name="四角形: 上の 2 つの角を丸める 7">
              <a:extLst>
                <a:ext uri="{FF2B5EF4-FFF2-40B4-BE49-F238E27FC236}">
                  <a16:creationId xmlns:a16="http://schemas.microsoft.com/office/drawing/2014/main" id="{B4BC1780-63E0-C8D3-51CE-12277578CC4F}"/>
                </a:ext>
              </a:extLst>
            </p:cNvPr>
            <p:cNvSpPr/>
            <p:nvPr/>
          </p:nvSpPr>
          <p:spPr>
            <a:xfrm rot="16200000">
              <a:off x="3767787" y="554565"/>
              <a:ext cx="36000" cy="936000"/>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BIZ UDPゴシック"/>
                <a:ea typeface="BIZ UDPゴシック"/>
                <a:cs typeface="+mn-cs"/>
              </a:endParaRPr>
            </a:p>
          </p:txBody>
        </p:sp>
        <p:sp>
          <p:nvSpPr>
            <p:cNvPr id="9" name="四角形: 上の 2 つの角を丸める 8">
              <a:extLst>
                <a:ext uri="{FF2B5EF4-FFF2-40B4-BE49-F238E27FC236}">
                  <a16:creationId xmlns:a16="http://schemas.microsoft.com/office/drawing/2014/main" id="{758A21C0-04FA-11B2-DE06-1E4FE942A0F7}"/>
                </a:ext>
              </a:extLst>
            </p:cNvPr>
            <p:cNvSpPr/>
            <p:nvPr/>
          </p:nvSpPr>
          <p:spPr>
            <a:xfrm rot="5400000">
              <a:off x="7655787" y="-2397435"/>
              <a:ext cx="36000" cy="6840000"/>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BIZ UDPゴシック"/>
                <a:ea typeface="BIZ UDPゴシック"/>
                <a:cs typeface="+mn-cs"/>
              </a:endParaRPr>
            </a:p>
          </p:txBody>
        </p:sp>
      </p:grpSp>
      <p:sp>
        <p:nvSpPr>
          <p:cNvPr id="14" name="四角形: 上の 2 つの角を丸める 13">
            <a:extLst>
              <a:ext uri="{FF2B5EF4-FFF2-40B4-BE49-F238E27FC236}">
                <a16:creationId xmlns:a16="http://schemas.microsoft.com/office/drawing/2014/main" id="{AD30AB57-41C2-D6B3-DCF5-B2B4925246B7}"/>
              </a:ext>
            </a:extLst>
          </p:cNvPr>
          <p:cNvSpPr/>
          <p:nvPr userDrawn="1"/>
        </p:nvSpPr>
        <p:spPr>
          <a:xfrm>
            <a:off x="1847118" y="5026099"/>
            <a:ext cx="36000" cy="599400"/>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BIZ UDPゴシック"/>
              <a:ea typeface="BIZ UDPゴシック"/>
              <a:cs typeface="+mn-cs"/>
            </a:endParaRPr>
          </a:p>
        </p:txBody>
      </p:sp>
      <p:sp>
        <p:nvSpPr>
          <p:cNvPr id="15" name="四角形: 上の 2 つの角を丸める 14">
            <a:extLst>
              <a:ext uri="{FF2B5EF4-FFF2-40B4-BE49-F238E27FC236}">
                <a16:creationId xmlns:a16="http://schemas.microsoft.com/office/drawing/2014/main" id="{FA86BEF4-A728-A6BE-F436-4C1392A9B840}"/>
              </a:ext>
            </a:extLst>
          </p:cNvPr>
          <p:cNvSpPr/>
          <p:nvPr userDrawn="1"/>
        </p:nvSpPr>
        <p:spPr>
          <a:xfrm rot="10800000">
            <a:off x="1847118" y="5625499"/>
            <a:ext cx="36000" cy="599400"/>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BIZ UDPゴシック"/>
              <a:ea typeface="BIZ UDPゴシック"/>
              <a:cs typeface="+mn-cs"/>
            </a:endParaRPr>
          </a:p>
        </p:txBody>
      </p:sp>
      <p:sp>
        <p:nvSpPr>
          <p:cNvPr id="16" name="タイトル 15">
            <a:extLst>
              <a:ext uri="{FF2B5EF4-FFF2-40B4-BE49-F238E27FC236}">
                <a16:creationId xmlns:a16="http://schemas.microsoft.com/office/drawing/2014/main" id="{B32670ED-20BF-F759-345C-219B2523044B}"/>
              </a:ext>
            </a:extLst>
          </p:cNvPr>
          <p:cNvSpPr>
            <a:spLocks noGrp="1"/>
          </p:cNvSpPr>
          <p:nvPr>
            <p:ph type="title" hasCustomPrompt="1"/>
          </p:nvPr>
        </p:nvSpPr>
        <p:spPr>
          <a:xfrm>
            <a:off x="1429162" y="1521558"/>
            <a:ext cx="10193437" cy="773586"/>
          </a:xfrm>
        </p:spPr>
        <p:txBody>
          <a:bodyPr/>
          <a:lstStyle>
            <a:lvl1pPr>
              <a:lnSpc>
                <a:spcPct val="120000"/>
              </a:lnSpc>
              <a:spcAft>
                <a:spcPts val="0"/>
              </a:spcAft>
              <a:defRPr sz="4000">
                <a:latin typeface="Calibri" panose="020F0502020204030204" pitchFamily="34" charset="0"/>
                <a:cs typeface="Calibri" panose="020F0502020204030204" pitchFamily="34" charset="0"/>
              </a:defRPr>
            </a:lvl1pPr>
          </a:lstStyle>
          <a:p>
            <a:r>
              <a:rPr kumimoji="1" lang="en-US" altLang="ja-JP" dirty="0"/>
              <a:t>Title</a:t>
            </a:r>
            <a:endParaRPr kumimoji="1" lang="ja-JP" altLang="en-US" dirty="0"/>
          </a:p>
        </p:txBody>
      </p:sp>
      <p:pic>
        <p:nvPicPr>
          <p:cNvPr id="3" name="グラフィックス 2">
            <a:extLst>
              <a:ext uri="{FF2B5EF4-FFF2-40B4-BE49-F238E27FC236}">
                <a16:creationId xmlns:a16="http://schemas.microsoft.com/office/drawing/2014/main" id="{09B4EFBA-6FC0-DCAE-952E-2298FE98CE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9587" y="171869"/>
            <a:ext cx="924324" cy="924324"/>
          </a:xfrm>
          <a:prstGeom prst="rect">
            <a:avLst/>
          </a:prstGeom>
        </p:spPr>
      </p:pic>
      <p:sp>
        <p:nvSpPr>
          <p:cNvPr id="17" name="テキスト プレースホルダー 16">
            <a:extLst>
              <a:ext uri="{FF2B5EF4-FFF2-40B4-BE49-F238E27FC236}">
                <a16:creationId xmlns:a16="http://schemas.microsoft.com/office/drawing/2014/main" id="{55434A47-E5E9-F9F5-B13D-EAB97899A760}"/>
              </a:ext>
            </a:extLst>
          </p:cNvPr>
          <p:cNvSpPr>
            <a:spLocks noGrp="1"/>
          </p:cNvSpPr>
          <p:nvPr>
            <p:ph type="body" sz="quarter" idx="11" hasCustomPrompt="1"/>
          </p:nvPr>
        </p:nvSpPr>
        <p:spPr>
          <a:xfrm>
            <a:off x="2027118" y="5284247"/>
            <a:ext cx="9595481" cy="599400"/>
          </a:xfrm>
        </p:spPr>
        <p:txBody>
          <a:bodyPr/>
          <a:lstStyle>
            <a:lvl1pPr>
              <a:defRPr sz="3200">
                <a:latin typeface="Calibri" panose="020F0502020204030204" pitchFamily="34" charset="0"/>
                <a:cs typeface="Calibri" panose="020F0502020204030204" pitchFamily="34" charset="0"/>
              </a:defRPr>
            </a:lvl1pPr>
          </a:lstStyle>
          <a:p>
            <a:pPr lvl="0"/>
            <a:r>
              <a:rPr kumimoji="1" lang="en-US" altLang="ja-JP" dirty="0"/>
              <a:t>Authors</a:t>
            </a:r>
            <a:endParaRPr kumimoji="1" lang="ja-JP" altLang="en-US" dirty="0"/>
          </a:p>
        </p:txBody>
      </p:sp>
    </p:spTree>
    <p:extLst>
      <p:ext uri="{BB962C8B-B14F-4D97-AF65-F5344CB8AC3E}">
        <p14:creationId xmlns:p14="http://schemas.microsoft.com/office/powerpoint/2010/main" val="1289722797"/>
      </p:ext>
    </p:extLst>
  </p:cSld>
  <p:clrMapOvr>
    <a:masterClrMapping/>
  </p:clrMapOvr>
  <p:transition spd="slow">
    <p:push/>
  </p:transition>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English">
    <p:spTree>
      <p:nvGrpSpPr>
        <p:cNvPr id="1" name=""/>
        <p:cNvGrpSpPr/>
        <p:nvPr/>
      </p:nvGrpSpPr>
      <p:grpSpPr>
        <a:xfrm>
          <a:off x="0" y="0"/>
          <a:ext cx="0" cy="0"/>
          <a:chOff x="0" y="0"/>
          <a:chExt cx="0" cy="0"/>
        </a:xfrm>
      </p:grpSpPr>
      <p:sp>
        <p:nvSpPr>
          <p:cNvPr id="44" name="テキスト プレースホルダー 5">
            <a:extLst>
              <a:ext uri="{FF2B5EF4-FFF2-40B4-BE49-F238E27FC236}">
                <a16:creationId xmlns:a16="http://schemas.microsoft.com/office/drawing/2014/main" id="{BDFF98CB-BFFC-36E4-BB5E-E4BE30A8C529}"/>
              </a:ext>
            </a:extLst>
          </p:cNvPr>
          <p:cNvSpPr txBox="1">
            <a:spLocks/>
          </p:cNvSpPr>
          <p:nvPr userDrawn="1"/>
        </p:nvSpPr>
        <p:spPr>
          <a:xfrm>
            <a:off x="9420409" y="6697781"/>
            <a:ext cx="2345646" cy="111668"/>
          </a:xfrm>
          <a:prstGeom prst="rect">
            <a:avLst/>
          </a:prstGeom>
        </p:spPr>
        <p:txBody>
          <a:bodyPr vert="horz" wrap="square" lIns="0" tIns="0" rIns="0" bIns="0" rtlCol="0">
            <a:normAutofit fontScale="40000" lnSpcReduction="20000"/>
          </a:bodyPr>
          <a:lstStyle>
            <a:lvl1pPr marL="0" indent="0" algn="l" defTabSz="914400" rtl="0" eaLnBrk="1" latinLnBrk="0" hangingPunct="1">
              <a:lnSpc>
                <a:spcPct val="125000"/>
              </a:lnSpc>
              <a:spcBef>
                <a:spcPts val="0"/>
              </a:spcBef>
              <a:buFontTx/>
              <a:buNone/>
              <a:defRPr kumimoji="1" sz="1600" kern="1200">
                <a:solidFill>
                  <a:schemeClr val="tx1"/>
                </a:solidFill>
                <a:latin typeface="+mn-lt"/>
                <a:ea typeface="+mn-ea"/>
                <a:cs typeface="+mn-cs"/>
              </a:defRPr>
            </a:lvl1pPr>
            <a:lvl2pPr marL="177800" indent="0" algn="l" defTabSz="914400" rtl="0" eaLnBrk="1" latinLnBrk="0" hangingPunct="1">
              <a:lnSpc>
                <a:spcPct val="125000"/>
              </a:lnSpc>
              <a:spcBef>
                <a:spcPts val="0"/>
              </a:spcBef>
              <a:buFontTx/>
              <a:buNone/>
              <a:defRPr kumimoji="1" sz="1600" kern="1200">
                <a:solidFill>
                  <a:schemeClr val="tx1"/>
                </a:solidFill>
                <a:latin typeface="+mn-lt"/>
                <a:ea typeface="+mn-ea"/>
                <a:cs typeface="+mn-cs"/>
              </a:defRPr>
            </a:lvl2pPr>
            <a:lvl3pPr marL="534988" indent="0" algn="l" defTabSz="914400" rtl="0" eaLnBrk="1" latinLnBrk="0" hangingPunct="1">
              <a:lnSpc>
                <a:spcPct val="125000"/>
              </a:lnSpc>
              <a:spcBef>
                <a:spcPts val="0"/>
              </a:spcBef>
              <a:buFontTx/>
              <a:buNone/>
              <a:defRPr kumimoji="1" sz="1600" kern="1200">
                <a:solidFill>
                  <a:schemeClr val="tx1"/>
                </a:solidFill>
                <a:latin typeface="+mn-lt"/>
                <a:ea typeface="+mn-ea"/>
                <a:cs typeface="+mn-cs"/>
              </a:defRPr>
            </a:lvl3pPr>
            <a:lvl4pPr marL="803275" indent="0" algn="l" defTabSz="914400" rtl="0" eaLnBrk="1" latinLnBrk="0" hangingPunct="1">
              <a:lnSpc>
                <a:spcPct val="125000"/>
              </a:lnSpc>
              <a:spcBef>
                <a:spcPts val="0"/>
              </a:spcBef>
              <a:buFontTx/>
              <a:buNone/>
              <a:defRPr kumimoji="1" sz="1600" kern="1200">
                <a:solidFill>
                  <a:schemeClr val="tx1"/>
                </a:solidFill>
                <a:latin typeface="+mn-lt"/>
                <a:ea typeface="+mn-ea"/>
                <a:cs typeface="+mn-cs"/>
              </a:defRPr>
            </a:lvl4pPr>
            <a:lvl5pPr marL="1081088" indent="0" algn="l" defTabSz="914400" rtl="0" eaLnBrk="1" latinLnBrk="0" hangingPunct="1">
              <a:lnSpc>
                <a:spcPct val="125000"/>
              </a:lnSpc>
              <a:spcBef>
                <a:spcPts val="0"/>
              </a:spcBef>
              <a:buFontTx/>
              <a:buNone/>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25000"/>
              </a:lnSpc>
              <a:spcBef>
                <a:spcPts val="0"/>
              </a:spcBef>
              <a:spcAft>
                <a:spcPts val="0"/>
              </a:spcAft>
              <a:buClrTx/>
              <a:buSzTx/>
              <a:buFontTx/>
              <a:buNone/>
              <a:tabLst/>
              <a:defRPr/>
            </a:pPr>
            <a:r>
              <a:rPr kumimoji="1" lang="en-US" altLang="ja-JP" sz="1600" b="0" i="0" u="none" strike="noStrike" kern="1200" cap="none" spc="0" normalizeH="0" baseline="0" noProof="0">
                <a:ln>
                  <a:noFill/>
                </a:ln>
                <a:solidFill>
                  <a:srgbClr val="3C3C3C"/>
                </a:solidFill>
                <a:effectLst/>
                <a:uLnTx/>
                <a:uFillTx/>
                <a:latin typeface="Bahnschrift" panose="020B0502040204020203" pitchFamily="34" charset="0"/>
                <a:ea typeface="BIZ UDPゴシック"/>
                <a:cs typeface="Arial" panose="020B0604020202020204" pitchFamily="34" charset="0"/>
              </a:rPr>
              <a:t>Copyright © Tokyo University of Science All Rights Reserved.</a:t>
            </a:r>
            <a:endParaRPr kumimoji="1" lang="ja-JP" altLang="en-US" sz="1600" b="0" i="0" u="none" strike="noStrike" kern="1200" cap="none" spc="0" normalizeH="0" baseline="0" noProof="0">
              <a:ln>
                <a:noFill/>
              </a:ln>
              <a:solidFill>
                <a:srgbClr val="3C3C3C"/>
              </a:solidFill>
              <a:effectLst/>
              <a:uLnTx/>
              <a:uFillTx/>
              <a:latin typeface="Bahnschrift" panose="020B0502040204020203" pitchFamily="34" charset="0"/>
              <a:ea typeface="BIZ UDPゴシック"/>
              <a:cs typeface="Arial" panose="020B0604020202020204" pitchFamily="34" charset="0"/>
            </a:endParaRPr>
          </a:p>
        </p:txBody>
      </p:sp>
      <p:sp>
        <p:nvSpPr>
          <p:cNvPr id="11" name="四角形: 角を丸くする 10">
            <a:extLst>
              <a:ext uri="{FF2B5EF4-FFF2-40B4-BE49-F238E27FC236}">
                <a16:creationId xmlns:a16="http://schemas.microsoft.com/office/drawing/2014/main" id="{781FCC21-CF54-26D6-4BE9-466B1023FD75}"/>
              </a:ext>
            </a:extLst>
          </p:cNvPr>
          <p:cNvSpPr/>
          <p:nvPr userDrawn="1"/>
        </p:nvSpPr>
        <p:spPr>
          <a:xfrm rot="5400000">
            <a:off x="11820273" y="6344972"/>
            <a:ext cx="360000" cy="2520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BIZ UDPゴシック"/>
              <a:ea typeface="BIZ UDPゴシック"/>
              <a:cs typeface="+mn-cs"/>
            </a:endParaRPr>
          </a:p>
        </p:txBody>
      </p:sp>
      <p:sp>
        <p:nvSpPr>
          <p:cNvPr id="12" name="Google Shape;10;p1">
            <a:extLst>
              <a:ext uri="{FF2B5EF4-FFF2-40B4-BE49-F238E27FC236}">
                <a16:creationId xmlns:a16="http://schemas.microsoft.com/office/drawing/2014/main" id="{E49B94B5-43E2-674D-AD44-8B5697141586}"/>
              </a:ext>
            </a:extLst>
          </p:cNvPr>
          <p:cNvSpPr txBox="1"/>
          <p:nvPr userDrawn="1"/>
        </p:nvSpPr>
        <p:spPr>
          <a:xfrm>
            <a:off x="11874273" y="6471947"/>
            <a:ext cx="252000" cy="387350"/>
          </a:xfrm>
          <a:prstGeom prst="rect">
            <a:avLst/>
          </a:prstGeom>
          <a:solidFill>
            <a:schemeClr val="accent2"/>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3A3838"/>
              </a:buClr>
              <a:buSzPts val="700"/>
              <a:buFont typeface="Lato Light"/>
              <a:buNone/>
              <a:tabLst/>
              <a:defRPr/>
            </a:pPr>
            <a:endParaRPr kumimoji="1" sz="800" b="0" i="0" u="none" strike="noStrike" kern="1200" cap="none" spc="0" normalizeH="0" baseline="0" noProof="0">
              <a:ln>
                <a:noFill/>
              </a:ln>
              <a:solidFill>
                <a:prstClr val="white"/>
              </a:solidFill>
              <a:effectLst/>
              <a:uLnTx/>
              <a:uFillTx/>
              <a:latin typeface="BIZ UDPゴシック"/>
              <a:ea typeface="Lato Light"/>
              <a:cs typeface="Lato Light"/>
              <a:sym typeface="Lato Light"/>
            </a:endParaRPr>
          </a:p>
        </p:txBody>
      </p:sp>
      <p:sp>
        <p:nvSpPr>
          <p:cNvPr id="13" name="Google Shape;10;p1">
            <a:extLst>
              <a:ext uri="{FF2B5EF4-FFF2-40B4-BE49-F238E27FC236}">
                <a16:creationId xmlns:a16="http://schemas.microsoft.com/office/drawing/2014/main" id="{620C595C-29F3-7AAA-E7BB-E81652DB6A75}"/>
              </a:ext>
            </a:extLst>
          </p:cNvPr>
          <p:cNvSpPr txBox="1"/>
          <p:nvPr userDrawn="1"/>
        </p:nvSpPr>
        <p:spPr>
          <a:xfrm>
            <a:off x="11881265" y="6426276"/>
            <a:ext cx="238016" cy="275495"/>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3A3838"/>
              </a:buClr>
              <a:buSzPts val="700"/>
              <a:buFont typeface="Lato Light"/>
              <a:buNone/>
              <a:tabLst/>
              <a:defRPr/>
            </a:pPr>
            <a:fld id="{68FD4C65-A019-44E2-90C0-9B175D997451}" type="slidenum">
              <a:rPr kumimoji="1" lang="en-US" sz="800" b="0" i="0" u="none" strike="noStrike" kern="1200" cap="none" spc="0" normalizeH="0" baseline="0" noProof="0" smtClean="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sym typeface="Lato Light"/>
              </a:rPr>
              <a:pPr marL="0" marR="0" lvl="0" indent="0" algn="ctr" defTabSz="914400" rtl="0" eaLnBrk="1" fontAlgn="auto" latinLnBrk="0" hangingPunct="1">
                <a:lnSpc>
                  <a:spcPct val="100000"/>
                </a:lnSpc>
                <a:spcBef>
                  <a:spcPts val="0"/>
                </a:spcBef>
                <a:spcAft>
                  <a:spcPts val="0"/>
                </a:spcAft>
                <a:buClr>
                  <a:srgbClr val="3A3838"/>
                </a:buClr>
                <a:buSzPts val="700"/>
                <a:buFont typeface="Lato Light"/>
                <a:buNone/>
                <a:tabLst/>
                <a:defRPr/>
              </a:pPr>
              <a:t>‹#›</a:t>
            </a:fld>
            <a:endParaRPr kumimoji="1" sz="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sym typeface="Lato Light"/>
            </a:endParaRPr>
          </a:p>
        </p:txBody>
      </p:sp>
      <p:sp>
        <p:nvSpPr>
          <p:cNvPr id="2" name="テキスト プレースホルダー 13">
            <a:extLst>
              <a:ext uri="{FF2B5EF4-FFF2-40B4-BE49-F238E27FC236}">
                <a16:creationId xmlns:a16="http://schemas.microsoft.com/office/drawing/2014/main" id="{679A6766-72C6-B377-B4FC-454AC0AF8CA8}"/>
              </a:ext>
            </a:extLst>
          </p:cNvPr>
          <p:cNvSpPr txBox="1">
            <a:spLocks/>
          </p:cNvSpPr>
          <p:nvPr userDrawn="1"/>
        </p:nvSpPr>
        <p:spPr>
          <a:xfrm>
            <a:off x="1055688" y="463352"/>
            <a:ext cx="2020887" cy="553998"/>
          </a:xfrm>
          <a:prstGeom prst="rect">
            <a:avLst/>
          </a:prstGeom>
        </p:spPr>
        <p:txBody>
          <a:bodyPr vert="horz" wrap="square" lIns="0" tIns="0" rIns="0" bIns="0" rtlCol="0">
            <a:spAutoFit/>
          </a:bodyPr>
          <a:lstStyle>
            <a:lvl1pPr marL="0" indent="0" algn="r" defTabSz="914400" rtl="0" eaLnBrk="1" latinLnBrk="0" hangingPunct="1">
              <a:lnSpc>
                <a:spcPct val="100000"/>
              </a:lnSpc>
              <a:spcBef>
                <a:spcPts val="0"/>
              </a:spcBef>
              <a:buFontTx/>
              <a:buNone/>
              <a:defRPr kumimoji="1" sz="30000" kern="1200">
                <a:ln w="19050">
                  <a:solidFill>
                    <a:schemeClr val="tx2"/>
                  </a:solidFill>
                </a:ln>
                <a:no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125000"/>
              </a:lnSpc>
              <a:spcBef>
                <a:spcPts val="0"/>
              </a:spcBef>
              <a:buFontTx/>
              <a:buNone/>
              <a:defRPr kumimoji="1" sz="1600" kern="1200">
                <a:solidFill>
                  <a:schemeClr val="bg1"/>
                </a:solidFill>
                <a:latin typeface="Arial Black" panose="020B0A04020102020204" pitchFamily="34" charset="0"/>
                <a:ea typeface="+mn-ea"/>
                <a:cs typeface="+mn-cs"/>
              </a:defRPr>
            </a:lvl2pPr>
            <a:lvl3pPr marL="914400" indent="0" algn="l" defTabSz="914400" rtl="0" eaLnBrk="1" latinLnBrk="0" hangingPunct="1">
              <a:lnSpc>
                <a:spcPct val="125000"/>
              </a:lnSpc>
              <a:spcBef>
                <a:spcPts val="0"/>
              </a:spcBef>
              <a:buFontTx/>
              <a:buNone/>
              <a:defRPr kumimoji="1" sz="1600" kern="1200">
                <a:solidFill>
                  <a:schemeClr val="bg1"/>
                </a:solidFill>
                <a:latin typeface="Arial Black" panose="020B0A04020102020204" pitchFamily="34" charset="0"/>
                <a:ea typeface="+mn-ea"/>
                <a:cs typeface="+mn-cs"/>
              </a:defRPr>
            </a:lvl3pPr>
            <a:lvl4pPr marL="1371600" indent="0" algn="l" defTabSz="914400" rtl="0" eaLnBrk="1" latinLnBrk="0" hangingPunct="1">
              <a:lnSpc>
                <a:spcPct val="125000"/>
              </a:lnSpc>
              <a:spcBef>
                <a:spcPts val="0"/>
              </a:spcBef>
              <a:buFontTx/>
              <a:buNone/>
              <a:defRPr kumimoji="1" sz="1600" kern="1200">
                <a:solidFill>
                  <a:schemeClr val="bg1"/>
                </a:solidFill>
                <a:latin typeface="Arial Black" panose="020B0A04020102020204" pitchFamily="34" charset="0"/>
                <a:ea typeface="+mn-ea"/>
                <a:cs typeface="+mn-cs"/>
              </a:defRPr>
            </a:lvl4pPr>
            <a:lvl5pPr marL="1828800" indent="0" algn="l" defTabSz="914400" rtl="0" eaLnBrk="1" latinLnBrk="0" hangingPunct="1">
              <a:lnSpc>
                <a:spcPct val="125000"/>
              </a:lnSpc>
              <a:spcBef>
                <a:spcPts val="0"/>
              </a:spcBef>
              <a:buFontTx/>
              <a:buNone/>
              <a:defRPr kumimoji="1" sz="1600" kern="1200">
                <a:solidFill>
                  <a:schemeClr val="bg1"/>
                </a:solidFill>
                <a:latin typeface="Arial Black" panose="020B0A04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600" b="0" i="0" u="none" strike="noStrike" kern="1200" cap="none" spc="0" normalizeH="0" baseline="0" noProof="0" dirty="0">
                <a:ln w="12700">
                  <a:noFill/>
                </a:ln>
                <a:solidFill>
                  <a:srgbClr val="2C4160"/>
                </a:solidFill>
                <a:effectLst/>
                <a:uLnTx/>
                <a:uFillTx/>
                <a:latin typeface="Calibri" panose="020F0502020204030204" pitchFamily="34" charset="0"/>
                <a:ea typeface="Calibri" panose="020F0502020204030204" pitchFamily="34" charset="0"/>
                <a:cs typeface="Calibri" panose="020F0502020204030204" pitchFamily="34" charset="0"/>
              </a:rPr>
              <a:t>Contents</a:t>
            </a:r>
          </a:p>
        </p:txBody>
      </p:sp>
      <p:grpSp>
        <p:nvGrpSpPr>
          <p:cNvPr id="3" name="グループ化 2">
            <a:extLst>
              <a:ext uri="{FF2B5EF4-FFF2-40B4-BE49-F238E27FC236}">
                <a16:creationId xmlns:a16="http://schemas.microsoft.com/office/drawing/2014/main" id="{1232B15D-DCC5-67E5-4B87-5AF8C92DF50B}"/>
              </a:ext>
            </a:extLst>
          </p:cNvPr>
          <p:cNvGrpSpPr/>
          <p:nvPr userDrawn="1"/>
        </p:nvGrpSpPr>
        <p:grpSpPr>
          <a:xfrm rot="16200000">
            <a:off x="1973688" y="217946"/>
            <a:ext cx="36000" cy="1872000"/>
            <a:chOff x="3000911" y="5142393"/>
            <a:chExt cx="36000" cy="1350400"/>
          </a:xfrm>
        </p:grpSpPr>
        <p:sp>
          <p:nvSpPr>
            <p:cNvPr id="4" name="四角形: 上の 2 つの角を丸める 3">
              <a:extLst>
                <a:ext uri="{FF2B5EF4-FFF2-40B4-BE49-F238E27FC236}">
                  <a16:creationId xmlns:a16="http://schemas.microsoft.com/office/drawing/2014/main" id="{272A3A30-97A9-6F09-E574-BEB7C139778C}"/>
                </a:ext>
              </a:extLst>
            </p:cNvPr>
            <p:cNvSpPr/>
            <p:nvPr/>
          </p:nvSpPr>
          <p:spPr>
            <a:xfrm>
              <a:off x="3000911" y="5142393"/>
              <a:ext cx="36000" cy="675200"/>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BIZ UDPゴシック"/>
                <a:ea typeface="BIZ UDPゴシック"/>
                <a:cs typeface="+mn-cs"/>
              </a:endParaRPr>
            </a:p>
          </p:txBody>
        </p:sp>
        <p:sp>
          <p:nvSpPr>
            <p:cNvPr id="5" name="四角形: 上の 2 つの角を丸める 4">
              <a:extLst>
                <a:ext uri="{FF2B5EF4-FFF2-40B4-BE49-F238E27FC236}">
                  <a16:creationId xmlns:a16="http://schemas.microsoft.com/office/drawing/2014/main" id="{EB182A56-8503-2E12-E2E2-433A724055F8}"/>
                </a:ext>
              </a:extLst>
            </p:cNvPr>
            <p:cNvSpPr/>
            <p:nvPr/>
          </p:nvSpPr>
          <p:spPr>
            <a:xfrm rot="10800000">
              <a:off x="3000911" y="5817593"/>
              <a:ext cx="36000" cy="675200"/>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BIZ UDPゴシック"/>
                <a:ea typeface="BIZ UDPゴシック"/>
                <a:cs typeface="+mn-cs"/>
              </a:endParaRPr>
            </a:p>
          </p:txBody>
        </p:sp>
      </p:grpSp>
      <p:sp>
        <p:nvSpPr>
          <p:cNvPr id="10" name="テキスト プレースホルダー 9">
            <a:extLst>
              <a:ext uri="{FF2B5EF4-FFF2-40B4-BE49-F238E27FC236}">
                <a16:creationId xmlns:a16="http://schemas.microsoft.com/office/drawing/2014/main" id="{1BC913F7-794C-08C1-3D89-B42FE113D548}"/>
              </a:ext>
            </a:extLst>
          </p:cNvPr>
          <p:cNvSpPr>
            <a:spLocks noGrp="1"/>
          </p:cNvSpPr>
          <p:nvPr>
            <p:ph type="body" sz="quarter" idx="10" hasCustomPrompt="1"/>
          </p:nvPr>
        </p:nvSpPr>
        <p:spPr>
          <a:xfrm>
            <a:off x="1523688" y="1701478"/>
            <a:ext cx="9885600" cy="427489"/>
          </a:xfrm>
        </p:spPr>
        <p:txBody>
          <a:bodyPr>
            <a:spAutoFit/>
          </a:bodyPr>
          <a:lstStyle>
            <a:lvl1pPr marL="540000" indent="-540000">
              <a:spcAft>
                <a:spcPts val="1200"/>
              </a:spcAft>
              <a:buClr>
                <a:schemeClr val="accent1"/>
              </a:buClr>
              <a:buFont typeface="+mj-lt"/>
              <a:buAutoNum type="arabicPeriod"/>
              <a:defRPr sz="2400" b="1">
                <a:solidFill>
                  <a:schemeClr val="accent1"/>
                </a:solidFill>
                <a:latin typeface="Calibri" panose="020F0502020204030204" pitchFamily="34" charset="0"/>
                <a:ea typeface="+mj-ea"/>
                <a:cs typeface="Calibri" panose="020F0502020204030204" pitchFamily="34" charset="0"/>
              </a:defRPr>
            </a:lvl1pPr>
            <a:lvl2pPr marL="540000" indent="-540000">
              <a:buClr>
                <a:schemeClr val="accent1"/>
              </a:buClr>
              <a:buFont typeface="+mj-lt"/>
              <a:buAutoNum type="arabicPeriod"/>
              <a:defRPr sz="2400" b="1">
                <a:latin typeface="+mj-ea"/>
                <a:ea typeface="+mj-ea"/>
              </a:defRPr>
            </a:lvl2pPr>
            <a:lvl3pPr marL="540000" indent="-540000">
              <a:buClr>
                <a:schemeClr val="accent1"/>
              </a:buClr>
              <a:buFont typeface="+mj-lt"/>
              <a:buAutoNum type="arabicPeriod"/>
              <a:defRPr sz="2400" b="1">
                <a:latin typeface="+mj-ea"/>
                <a:ea typeface="+mj-ea"/>
              </a:defRPr>
            </a:lvl3pPr>
            <a:lvl4pPr marL="540000" indent="-540000">
              <a:buClr>
                <a:schemeClr val="accent1"/>
              </a:buClr>
              <a:buFont typeface="+mj-lt"/>
              <a:buAutoNum type="arabicPeriod"/>
              <a:defRPr sz="2400" b="1">
                <a:latin typeface="+mj-ea"/>
                <a:ea typeface="+mj-ea"/>
              </a:defRPr>
            </a:lvl4pPr>
            <a:lvl5pPr marL="540000" indent="-540000">
              <a:buClr>
                <a:schemeClr val="accent1"/>
              </a:buClr>
              <a:buFont typeface="+mj-lt"/>
              <a:buAutoNum type="arabicPeriod"/>
              <a:defRPr sz="2400" b="1">
                <a:latin typeface="+mj-ea"/>
                <a:ea typeface="+mj-ea"/>
              </a:defRPr>
            </a:lvl5pPr>
          </a:lstStyle>
          <a:p>
            <a:pPr lvl="0"/>
            <a:r>
              <a:rPr kumimoji="1" lang="en-US" altLang="ja-JP" dirty="0"/>
              <a:t>Master Text Style</a:t>
            </a:r>
            <a:endParaRPr kumimoji="1" lang="ja-JP" altLang="en-US" dirty="0"/>
          </a:p>
        </p:txBody>
      </p:sp>
    </p:spTree>
    <p:extLst>
      <p:ext uri="{BB962C8B-B14F-4D97-AF65-F5344CB8AC3E}">
        <p14:creationId xmlns:p14="http://schemas.microsoft.com/office/powerpoint/2010/main" val="4010117200"/>
      </p:ext>
    </p:extLst>
  </p:cSld>
  <p:clrMapOvr>
    <a:masterClrMapping/>
  </p:clrMapOvr>
  <p:extLst>
    <p:ext uri="{DCECCB84-F9BA-43D5-87BE-67443E8EF086}">
      <p15:sldGuideLst xmlns:p15="http://schemas.microsoft.com/office/powerpoint/2012/main">
        <p15:guide id="2" pos="665">
          <p15:clr>
            <a:srgbClr val="FBAE40"/>
          </p15:clr>
        </p15:guide>
        <p15:guide id="3" pos="7310">
          <p15:clr>
            <a:srgbClr val="FBAE40"/>
          </p15:clr>
        </p15:guide>
        <p15:guide id="4" orient="horz" pos="404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obira-English">
    <p:spTree>
      <p:nvGrpSpPr>
        <p:cNvPr id="1" name=""/>
        <p:cNvGrpSpPr/>
        <p:nvPr/>
      </p:nvGrpSpPr>
      <p:grpSpPr>
        <a:xfrm>
          <a:off x="0" y="0"/>
          <a:ext cx="0" cy="0"/>
          <a:chOff x="0" y="0"/>
          <a:chExt cx="0" cy="0"/>
        </a:xfrm>
      </p:grpSpPr>
      <p:sp>
        <p:nvSpPr>
          <p:cNvPr id="10" name="テキスト プレースホルダー 9">
            <a:extLst>
              <a:ext uri="{FF2B5EF4-FFF2-40B4-BE49-F238E27FC236}">
                <a16:creationId xmlns:a16="http://schemas.microsoft.com/office/drawing/2014/main" id="{D6E06191-E30E-43B9-FE4F-5689EDC6CA7F}"/>
              </a:ext>
            </a:extLst>
          </p:cNvPr>
          <p:cNvSpPr>
            <a:spLocks noGrp="1"/>
          </p:cNvSpPr>
          <p:nvPr>
            <p:ph type="body" sz="quarter" idx="11" hasCustomPrompt="1"/>
          </p:nvPr>
        </p:nvSpPr>
        <p:spPr>
          <a:xfrm>
            <a:off x="1993622" y="1571092"/>
            <a:ext cx="9109447" cy="551561"/>
          </a:xfrm>
        </p:spPr>
        <p:txBody>
          <a:bodyPr wrap="square" lIns="0" tIns="0" rIns="0" bIns="0" anchor="b" anchorCtr="0">
            <a:spAutoFit/>
          </a:bodyPr>
          <a:lstStyle>
            <a:lvl1pPr marL="0" indent="0">
              <a:lnSpc>
                <a:spcPct val="120000"/>
              </a:lnSpc>
              <a:spcBef>
                <a:spcPts val="0"/>
              </a:spcBef>
              <a:buFontTx/>
              <a:buNone/>
              <a:defRPr sz="3200" b="1">
                <a:solidFill>
                  <a:schemeClr val="tx2"/>
                </a:solidFill>
                <a:latin typeface="Calibri" panose="020F0502020204030204" pitchFamily="34" charset="0"/>
                <a:ea typeface="+mj-ea"/>
                <a:cs typeface="Calibri" panose="020F0502020204030204" pitchFamily="34" charset="0"/>
              </a:defRPr>
            </a:lvl1pPr>
            <a:lvl2pPr marL="457200" indent="0">
              <a:buFontTx/>
              <a:buNone/>
              <a:defRPr b="1">
                <a:solidFill>
                  <a:schemeClr val="bg1"/>
                </a:solidFill>
                <a:latin typeface="+mj-ea"/>
                <a:ea typeface="+mj-ea"/>
              </a:defRPr>
            </a:lvl2pPr>
            <a:lvl3pPr marL="914400" indent="0">
              <a:buFontTx/>
              <a:buNone/>
              <a:defRPr b="1">
                <a:solidFill>
                  <a:schemeClr val="bg1"/>
                </a:solidFill>
                <a:latin typeface="+mj-ea"/>
                <a:ea typeface="+mj-ea"/>
              </a:defRPr>
            </a:lvl3pPr>
            <a:lvl4pPr marL="1371600" indent="0">
              <a:buFontTx/>
              <a:buNone/>
              <a:defRPr b="1">
                <a:solidFill>
                  <a:schemeClr val="bg1"/>
                </a:solidFill>
                <a:latin typeface="+mj-ea"/>
                <a:ea typeface="+mj-ea"/>
              </a:defRPr>
            </a:lvl4pPr>
            <a:lvl5pPr marL="1828800" indent="0">
              <a:buFontTx/>
              <a:buNone/>
              <a:defRPr b="1">
                <a:solidFill>
                  <a:schemeClr val="bg1"/>
                </a:solidFill>
                <a:latin typeface="+mj-ea"/>
                <a:ea typeface="+mj-ea"/>
              </a:defRPr>
            </a:lvl5pPr>
          </a:lstStyle>
          <a:p>
            <a:pPr lvl="0"/>
            <a:r>
              <a:rPr kumimoji="1" lang="en-US" altLang="ja-JP" dirty="0"/>
              <a:t>Master Text Style</a:t>
            </a:r>
            <a:endParaRPr kumimoji="1" lang="ja-JP" altLang="en-US" dirty="0"/>
          </a:p>
        </p:txBody>
      </p:sp>
      <p:sp>
        <p:nvSpPr>
          <p:cNvPr id="12" name="テキスト プレースホルダー 9">
            <a:extLst>
              <a:ext uri="{FF2B5EF4-FFF2-40B4-BE49-F238E27FC236}">
                <a16:creationId xmlns:a16="http://schemas.microsoft.com/office/drawing/2014/main" id="{4AA1B98C-39AF-E8E8-B0D3-BDD8EAE57CF4}"/>
              </a:ext>
            </a:extLst>
          </p:cNvPr>
          <p:cNvSpPr>
            <a:spLocks noGrp="1"/>
          </p:cNvSpPr>
          <p:nvPr>
            <p:ph type="body" sz="quarter" idx="12" hasCustomPrompt="1"/>
          </p:nvPr>
        </p:nvSpPr>
        <p:spPr>
          <a:xfrm>
            <a:off x="1993622" y="2570613"/>
            <a:ext cx="9109447" cy="356251"/>
          </a:xfrm>
        </p:spPr>
        <p:txBody>
          <a:bodyPr wrap="square" lIns="0" tIns="0" rIns="0" bIns="0">
            <a:spAutoFit/>
          </a:bodyPr>
          <a:lstStyle>
            <a:lvl1pPr marL="0" indent="0">
              <a:buFontTx/>
              <a:buNone/>
              <a:defRPr sz="2000" b="1">
                <a:solidFill>
                  <a:schemeClr val="tx2"/>
                </a:solidFill>
                <a:latin typeface="Calibri" panose="020F0502020204030204" pitchFamily="34" charset="0"/>
                <a:ea typeface="+mj-ea"/>
                <a:cs typeface="Calibri" panose="020F0502020204030204" pitchFamily="34" charset="0"/>
              </a:defRPr>
            </a:lvl1pPr>
            <a:lvl2pPr marL="457200" indent="0">
              <a:buFontTx/>
              <a:buNone/>
              <a:defRPr b="1">
                <a:solidFill>
                  <a:schemeClr val="bg1"/>
                </a:solidFill>
                <a:latin typeface="+mj-ea"/>
                <a:ea typeface="+mj-ea"/>
              </a:defRPr>
            </a:lvl2pPr>
            <a:lvl3pPr marL="914400" indent="0">
              <a:buFontTx/>
              <a:buNone/>
              <a:defRPr b="1">
                <a:solidFill>
                  <a:schemeClr val="bg1"/>
                </a:solidFill>
                <a:latin typeface="+mj-ea"/>
                <a:ea typeface="+mj-ea"/>
              </a:defRPr>
            </a:lvl3pPr>
            <a:lvl4pPr marL="1371600" indent="0">
              <a:buFontTx/>
              <a:buNone/>
              <a:defRPr b="1">
                <a:solidFill>
                  <a:schemeClr val="bg1"/>
                </a:solidFill>
                <a:latin typeface="+mj-ea"/>
                <a:ea typeface="+mj-ea"/>
              </a:defRPr>
            </a:lvl4pPr>
            <a:lvl5pPr marL="1828800" indent="0">
              <a:buFontTx/>
              <a:buNone/>
              <a:defRPr b="1">
                <a:solidFill>
                  <a:schemeClr val="bg1"/>
                </a:solidFill>
                <a:latin typeface="+mj-ea"/>
                <a:ea typeface="+mj-ea"/>
              </a:defRPr>
            </a:lvl5pPr>
          </a:lstStyle>
          <a:p>
            <a:pPr lvl="0"/>
            <a:r>
              <a:rPr kumimoji="1" lang="en-US" altLang="ja-JP" dirty="0"/>
              <a:t>Subtitle</a:t>
            </a:r>
            <a:endParaRPr kumimoji="1" lang="ja-JP" altLang="en-US" dirty="0"/>
          </a:p>
        </p:txBody>
      </p:sp>
      <p:sp>
        <p:nvSpPr>
          <p:cNvPr id="44" name="テキスト プレースホルダー 5">
            <a:extLst>
              <a:ext uri="{FF2B5EF4-FFF2-40B4-BE49-F238E27FC236}">
                <a16:creationId xmlns:a16="http://schemas.microsoft.com/office/drawing/2014/main" id="{BDFF98CB-BFFC-36E4-BB5E-E4BE30A8C529}"/>
              </a:ext>
            </a:extLst>
          </p:cNvPr>
          <p:cNvSpPr txBox="1">
            <a:spLocks/>
          </p:cNvSpPr>
          <p:nvPr userDrawn="1"/>
        </p:nvSpPr>
        <p:spPr>
          <a:xfrm>
            <a:off x="9435985" y="6723474"/>
            <a:ext cx="2345646" cy="111668"/>
          </a:xfrm>
          <a:prstGeom prst="rect">
            <a:avLst/>
          </a:prstGeom>
        </p:spPr>
        <p:txBody>
          <a:bodyPr vert="horz" wrap="square" lIns="0" tIns="0" rIns="0" bIns="0" rtlCol="0">
            <a:normAutofit fontScale="40000" lnSpcReduction="20000"/>
          </a:bodyPr>
          <a:lstStyle>
            <a:lvl1pPr marL="0" indent="0" algn="l" defTabSz="914400" rtl="0" eaLnBrk="1" latinLnBrk="0" hangingPunct="1">
              <a:lnSpc>
                <a:spcPct val="125000"/>
              </a:lnSpc>
              <a:spcBef>
                <a:spcPts val="0"/>
              </a:spcBef>
              <a:buFontTx/>
              <a:buNone/>
              <a:defRPr kumimoji="1" sz="1600" kern="1200">
                <a:solidFill>
                  <a:schemeClr val="tx1"/>
                </a:solidFill>
                <a:latin typeface="+mn-lt"/>
                <a:ea typeface="+mn-ea"/>
                <a:cs typeface="+mn-cs"/>
              </a:defRPr>
            </a:lvl1pPr>
            <a:lvl2pPr marL="177800" indent="0" algn="l" defTabSz="914400" rtl="0" eaLnBrk="1" latinLnBrk="0" hangingPunct="1">
              <a:lnSpc>
                <a:spcPct val="125000"/>
              </a:lnSpc>
              <a:spcBef>
                <a:spcPts val="0"/>
              </a:spcBef>
              <a:buFontTx/>
              <a:buNone/>
              <a:defRPr kumimoji="1" sz="1600" kern="1200">
                <a:solidFill>
                  <a:schemeClr val="tx1"/>
                </a:solidFill>
                <a:latin typeface="+mn-lt"/>
                <a:ea typeface="+mn-ea"/>
                <a:cs typeface="+mn-cs"/>
              </a:defRPr>
            </a:lvl2pPr>
            <a:lvl3pPr marL="534988" indent="0" algn="l" defTabSz="914400" rtl="0" eaLnBrk="1" latinLnBrk="0" hangingPunct="1">
              <a:lnSpc>
                <a:spcPct val="125000"/>
              </a:lnSpc>
              <a:spcBef>
                <a:spcPts val="0"/>
              </a:spcBef>
              <a:buFontTx/>
              <a:buNone/>
              <a:defRPr kumimoji="1" sz="1600" kern="1200">
                <a:solidFill>
                  <a:schemeClr val="tx1"/>
                </a:solidFill>
                <a:latin typeface="+mn-lt"/>
                <a:ea typeface="+mn-ea"/>
                <a:cs typeface="+mn-cs"/>
              </a:defRPr>
            </a:lvl3pPr>
            <a:lvl4pPr marL="803275" indent="0" algn="l" defTabSz="914400" rtl="0" eaLnBrk="1" latinLnBrk="0" hangingPunct="1">
              <a:lnSpc>
                <a:spcPct val="125000"/>
              </a:lnSpc>
              <a:spcBef>
                <a:spcPts val="0"/>
              </a:spcBef>
              <a:buFontTx/>
              <a:buNone/>
              <a:defRPr kumimoji="1" sz="1600" kern="1200">
                <a:solidFill>
                  <a:schemeClr val="tx1"/>
                </a:solidFill>
                <a:latin typeface="+mn-lt"/>
                <a:ea typeface="+mn-ea"/>
                <a:cs typeface="+mn-cs"/>
              </a:defRPr>
            </a:lvl4pPr>
            <a:lvl5pPr marL="1081088" indent="0" algn="l" defTabSz="914400" rtl="0" eaLnBrk="1" latinLnBrk="0" hangingPunct="1">
              <a:lnSpc>
                <a:spcPct val="125000"/>
              </a:lnSpc>
              <a:spcBef>
                <a:spcPts val="0"/>
              </a:spcBef>
              <a:buFontTx/>
              <a:buNone/>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25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3C3C3C"/>
                </a:solidFill>
                <a:effectLst/>
                <a:uLnTx/>
                <a:uFillTx/>
                <a:latin typeface="Bahnschrift" panose="020B0502040204020203" pitchFamily="34" charset="0"/>
                <a:ea typeface="BIZ UDPゴシック"/>
                <a:cs typeface="Arial" panose="020B0604020202020204" pitchFamily="34" charset="0"/>
              </a:rPr>
              <a:t>Copyright © Tokyo University of Science All Rights Reserved.</a:t>
            </a:r>
            <a:endParaRPr kumimoji="1" lang="ja-JP" altLang="en-US" sz="1600" b="0" i="0" u="none" strike="noStrike" kern="1200" cap="none" spc="0" normalizeH="0" baseline="0" noProof="0" dirty="0">
              <a:ln>
                <a:noFill/>
              </a:ln>
              <a:solidFill>
                <a:srgbClr val="3C3C3C"/>
              </a:solidFill>
              <a:effectLst/>
              <a:uLnTx/>
              <a:uFillTx/>
              <a:latin typeface="Bahnschrift" panose="020B0502040204020203" pitchFamily="34" charset="0"/>
              <a:ea typeface="BIZ UDPゴシック"/>
              <a:cs typeface="Arial" panose="020B0604020202020204" pitchFamily="34" charset="0"/>
            </a:endParaRPr>
          </a:p>
        </p:txBody>
      </p:sp>
      <p:sp>
        <p:nvSpPr>
          <p:cNvPr id="13" name="四角形: 上の 2 つの角を丸める 12">
            <a:extLst>
              <a:ext uri="{FF2B5EF4-FFF2-40B4-BE49-F238E27FC236}">
                <a16:creationId xmlns:a16="http://schemas.microsoft.com/office/drawing/2014/main" id="{6B0F0D73-1766-0FE0-3812-133EAF14B5E4}"/>
              </a:ext>
            </a:extLst>
          </p:cNvPr>
          <p:cNvSpPr/>
          <p:nvPr/>
        </p:nvSpPr>
        <p:spPr>
          <a:xfrm rot="16200000">
            <a:off x="2443622" y="1937747"/>
            <a:ext cx="36000" cy="936000"/>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BIZ UDPゴシック"/>
              <a:ea typeface="BIZ UDPゴシック"/>
              <a:cs typeface="+mn-cs"/>
            </a:endParaRPr>
          </a:p>
        </p:txBody>
      </p:sp>
      <p:sp>
        <p:nvSpPr>
          <p:cNvPr id="14" name="四角形: 上の 2 つの角を丸める 13">
            <a:extLst>
              <a:ext uri="{FF2B5EF4-FFF2-40B4-BE49-F238E27FC236}">
                <a16:creationId xmlns:a16="http://schemas.microsoft.com/office/drawing/2014/main" id="{9C37F7C3-3AF5-3274-BB37-6E68B397BEB6}"/>
              </a:ext>
            </a:extLst>
          </p:cNvPr>
          <p:cNvSpPr/>
          <p:nvPr/>
        </p:nvSpPr>
        <p:spPr>
          <a:xfrm rot="5400000">
            <a:off x="7051622" y="-1734253"/>
            <a:ext cx="36000" cy="8280000"/>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BIZ UDPゴシック"/>
              <a:ea typeface="BIZ UDPゴシック"/>
              <a:cs typeface="+mn-cs"/>
            </a:endParaRPr>
          </a:p>
        </p:txBody>
      </p:sp>
      <p:sp>
        <p:nvSpPr>
          <p:cNvPr id="6" name="四角形: 角を丸くする 5">
            <a:extLst>
              <a:ext uri="{FF2B5EF4-FFF2-40B4-BE49-F238E27FC236}">
                <a16:creationId xmlns:a16="http://schemas.microsoft.com/office/drawing/2014/main" id="{F7702F90-66F6-0D68-5DC2-54C91201DDAD}"/>
              </a:ext>
            </a:extLst>
          </p:cNvPr>
          <p:cNvSpPr/>
          <p:nvPr userDrawn="1"/>
        </p:nvSpPr>
        <p:spPr>
          <a:xfrm rot="5400000">
            <a:off x="11820273" y="6366675"/>
            <a:ext cx="360000" cy="2520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BIZ UDPゴシック"/>
              <a:ea typeface="BIZ UDPゴシック"/>
              <a:cs typeface="+mn-cs"/>
            </a:endParaRPr>
          </a:p>
        </p:txBody>
      </p:sp>
      <p:sp>
        <p:nvSpPr>
          <p:cNvPr id="7" name="Google Shape;10;p1">
            <a:extLst>
              <a:ext uri="{FF2B5EF4-FFF2-40B4-BE49-F238E27FC236}">
                <a16:creationId xmlns:a16="http://schemas.microsoft.com/office/drawing/2014/main" id="{CFDD72B2-3949-159A-09EB-D7EF640DCEA0}"/>
              </a:ext>
            </a:extLst>
          </p:cNvPr>
          <p:cNvSpPr txBox="1"/>
          <p:nvPr userDrawn="1"/>
        </p:nvSpPr>
        <p:spPr>
          <a:xfrm>
            <a:off x="11874273" y="6493650"/>
            <a:ext cx="252000" cy="387350"/>
          </a:xfrm>
          <a:prstGeom prst="rect">
            <a:avLst/>
          </a:prstGeom>
          <a:solidFill>
            <a:schemeClr val="accent2"/>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3A3838"/>
              </a:buClr>
              <a:buSzPts val="700"/>
              <a:buFont typeface="Lato Light"/>
              <a:buNone/>
              <a:tabLst/>
              <a:defRPr/>
            </a:pPr>
            <a:endParaRPr kumimoji="1" sz="800" b="0" i="0" u="none" strike="noStrike" kern="1200" cap="none" spc="0" normalizeH="0" baseline="0" noProof="0">
              <a:ln>
                <a:noFill/>
              </a:ln>
              <a:solidFill>
                <a:prstClr val="white"/>
              </a:solidFill>
              <a:effectLst/>
              <a:uLnTx/>
              <a:uFillTx/>
              <a:latin typeface="BIZ UDPゴシック"/>
              <a:ea typeface="Lato Light"/>
              <a:cs typeface="Lato Light"/>
              <a:sym typeface="Lato Light"/>
            </a:endParaRPr>
          </a:p>
        </p:txBody>
      </p:sp>
      <p:sp>
        <p:nvSpPr>
          <p:cNvPr id="8" name="Google Shape;10;p1">
            <a:extLst>
              <a:ext uri="{FF2B5EF4-FFF2-40B4-BE49-F238E27FC236}">
                <a16:creationId xmlns:a16="http://schemas.microsoft.com/office/drawing/2014/main" id="{BE0FFF2B-70C2-3297-D5CB-D91DCE978E14}"/>
              </a:ext>
            </a:extLst>
          </p:cNvPr>
          <p:cNvSpPr txBox="1"/>
          <p:nvPr userDrawn="1"/>
        </p:nvSpPr>
        <p:spPr>
          <a:xfrm>
            <a:off x="11881265" y="6447979"/>
            <a:ext cx="238016" cy="275495"/>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3A3838"/>
              </a:buClr>
              <a:buSzPts val="700"/>
              <a:buFont typeface="Lato Light"/>
              <a:buNone/>
              <a:tabLst/>
              <a:defRPr/>
            </a:pPr>
            <a:fld id="{CA7D58E8-626A-438D-8938-6D39A548A39E}" type="slidenum">
              <a:rPr kumimoji="1" lang="en-US" sz="800" b="0" i="0" u="none" strike="noStrike" kern="1200" cap="none" spc="0" normalizeH="0" baseline="0" noProof="0" smtClean="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sym typeface="Lato Light"/>
              </a:rPr>
              <a:pPr marL="0" marR="0" lvl="0" indent="0" algn="ctr" defTabSz="914400" rtl="0" eaLnBrk="1" fontAlgn="auto" latinLnBrk="0" hangingPunct="1">
                <a:lnSpc>
                  <a:spcPct val="100000"/>
                </a:lnSpc>
                <a:spcBef>
                  <a:spcPts val="0"/>
                </a:spcBef>
                <a:spcAft>
                  <a:spcPts val="0"/>
                </a:spcAft>
                <a:buClr>
                  <a:srgbClr val="3A3838"/>
                </a:buClr>
                <a:buSzPts val="700"/>
                <a:buFont typeface="Lato Light"/>
                <a:buNone/>
                <a:tabLst/>
                <a:defRPr/>
              </a:pPr>
              <a:t>‹#›</a:t>
            </a:fld>
            <a:endParaRPr kumimoji="1" sz="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sym typeface="Lato Light"/>
            </a:endParaRPr>
          </a:p>
        </p:txBody>
      </p:sp>
      <p:sp>
        <p:nvSpPr>
          <p:cNvPr id="11" name="テキスト プレースホルダー 5">
            <a:extLst>
              <a:ext uri="{FF2B5EF4-FFF2-40B4-BE49-F238E27FC236}">
                <a16:creationId xmlns:a16="http://schemas.microsoft.com/office/drawing/2014/main" id="{FD00CA9B-780D-F072-F82A-B24DFE3DFBBB}"/>
              </a:ext>
            </a:extLst>
          </p:cNvPr>
          <p:cNvSpPr>
            <a:spLocks noGrp="1"/>
          </p:cNvSpPr>
          <p:nvPr>
            <p:ph type="body" sz="quarter" idx="10" hasCustomPrompt="1"/>
          </p:nvPr>
        </p:nvSpPr>
        <p:spPr>
          <a:xfrm>
            <a:off x="7657985" y="2419175"/>
            <a:ext cx="3556000" cy="4308872"/>
          </a:xfrm>
        </p:spPr>
        <p:txBody>
          <a:bodyPr lIns="0" tIns="0" rIns="0" bIns="0">
            <a:spAutoFit/>
          </a:bodyPr>
          <a:lstStyle>
            <a:lvl1pPr marL="0" indent="0" algn="r">
              <a:lnSpc>
                <a:spcPct val="100000"/>
              </a:lnSpc>
              <a:spcBef>
                <a:spcPts val="0"/>
              </a:spcBef>
              <a:buFontTx/>
              <a:buNone/>
              <a:defRPr sz="28000">
                <a:ln w="19050">
                  <a:noFill/>
                </a:ln>
                <a:solidFill>
                  <a:schemeClr val="accent1"/>
                </a:solidFill>
                <a:latin typeface="Bahnschrift" panose="020B0502040204020203" pitchFamily="34" charset="0"/>
                <a:cs typeface="Arial" panose="020B0604020202020204" pitchFamily="34" charset="0"/>
              </a:defRPr>
            </a:lvl1pPr>
            <a:lvl2pPr marL="457200" indent="0">
              <a:buFontTx/>
              <a:buNone/>
              <a:defRPr>
                <a:solidFill>
                  <a:schemeClr val="bg1"/>
                </a:solidFill>
                <a:latin typeface="Arial Black" panose="020B0A04020102020204" pitchFamily="34" charset="0"/>
              </a:defRPr>
            </a:lvl2pPr>
            <a:lvl3pPr marL="914400" indent="0">
              <a:buFontTx/>
              <a:buNone/>
              <a:defRPr>
                <a:solidFill>
                  <a:schemeClr val="bg1"/>
                </a:solidFill>
                <a:latin typeface="Arial Black" panose="020B0A04020102020204" pitchFamily="34" charset="0"/>
              </a:defRPr>
            </a:lvl3pPr>
            <a:lvl4pPr marL="1371600" indent="0">
              <a:buFontTx/>
              <a:buNone/>
              <a:defRPr>
                <a:solidFill>
                  <a:schemeClr val="bg1"/>
                </a:solidFill>
                <a:latin typeface="Arial Black" panose="020B0A04020102020204" pitchFamily="34" charset="0"/>
              </a:defRPr>
            </a:lvl4pPr>
            <a:lvl5pPr marL="1828800" indent="0">
              <a:buFontTx/>
              <a:buNone/>
              <a:defRPr>
                <a:solidFill>
                  <a:schemeClr val="bg1"/>
                </a:solidFill>
                <a:latin typeface="Arial Black" panose="020B0A04020102020204" pitchFamily="34" charset="0"/>
              </a:defRPr>
            </a:lvl5pPr>
          </a:lstStyle>
          <a:p>
            <a:pPr lvl="0"/>
            <a:r>
              <a:rPr kumimoji="1" lang="en-US" altLang="ja-JP" dirty="0"/>
              <a:t>1</a:t>
            </a:r>
            <a:endParaRPr kumimoji="1" lang="ja-JP" altLang="en-US" dirty="0"/>
          </a:p>
        </p:txBody>
      </p:sp>
    </p:spTree>
    <p:extLst>
      <p:ext uri="{BB962C8B-B14F-4D97-AF65-F5344CB8AC3E}">
        <p14:creationId xmlns:p14="http://schemas.microsoft.com/office/powerpoint/2010/main" val="1017211257"/>
      </p:ext>
    </p:extLst>
  </p:cSld>
  <p:clrMapOvr>
    <a:masterClrMapping/>
  </p:clrMapOvr>
  <p:extLst>
    <p:ext uri="{DCECCB84-F9BA-43D5-87BE-67443E8EF086}">
      <p15:sldGuideLst xmlns:p15="http://schemas.microsoft.com/office/powerpoint/2012/main">
        <p15:guide id="2" pos="665">
          <p15:clr>
            <a:srgbClr val="FBAE40"/>
          </p15:clr>
        </p15:guide>
        <p15:guide id="3" pos="7310">
          <p15:clr>
            <a:srgbClr val="FBAE40"/>
          </p15:clr>
        </p15:guide>
        <p15:guide id="4" orient="horz" pos="404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ase-English">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B0B6E08-C0AF-E90C-22A3-B30728C86787}"/>
              </a:ext>
            </a:extLst>
          </p:cNvPr>
          <p:cNvSpPr>
            <a:spLocks noGrp="1"/>
          </p:cNvSpPr>
          <p:nvPr>
            <p:ph type="title" hasCustomPrompt="1"/>
          </p:nvPr>
        </p:nvSpPr>
        <p:spPr>
          <a:xfrm>
            <a:off x="1055688" y="450900"/>
            <a:ext cx="10656000" cy="492443"/>
          </a:xfrm>
          <a:prstGeom prst="rect">
            <a:avLst/>
          </a:prstGeom>
        </p:spPr>
        <p:txBody>
          <a:bodyPr wrap="square" lIns="0" tIns="0" rIns="0" bIns="0" anchor="t" anchorCtr="0">
            <a:spAutoFit/>
          </a:bodyPr>
          <a:lstStyle>
            <a:lvl1pPr>
              <a:lnSpc>
                <a:spcPct val="100000"/>
              </a:lnSpc>
              <a:defRPr sz="3200" b="1" kern="0" spc="100" baseline="0">
                <a:solidFill>
                  <a:schemeClr val="accent3">
                    <a:lumMod val="75000"/>
                  </a:schemeClr>
                </a:solidFill>
                <a:latin typeface="Calibri" panose="020F0502020204030204" pitchFamily="34" charset="0"/>
                <a:cs typeface="Calibri" panose="020F0502020204030204" pitchFamily="34" charset="0"/>
              </a:defRPr>
            </a:lvl1pPr>
          </a:lstStyle>
          <a:p>
            <a:r>
              <a:rPr kumimoji="1" lang="en-US" altLang="ja-JP" dirty="0"/>
              <a:t>title</a:t>
            </a:r>
            <a:endParaRPr kumimoji="1" lang="ja-JP" altLang="en-US" dirty="0"/>
          </a:p>
        </p:txBody>
      </p:sp>
      <p:sp>
        <p:nvSpPr>
          <p:cNvPr id="37" name="テキスト プレースホルダー 3">
            <a:extLst>
              <a:ext uri="{FF2B5EF4-FFF2-40B4-BE49-F238E27FC236}">
                <a16:creationId xmlns:a16="http://schemas.microsoft.com/office/drawing/2014/main" id="{4EC2F0A7-7B11-2C83-F3E4-212B02AA0A32}"/>
              </a:ext>
            </a:extLst>
          </p:cNvPr>
          <p:cNvSpPr>
            <a:spLocks noGrp="1"/>
          </p:cNvSpPr>
          <p:nvPr>
            <p:ph type="body" sz="half" idx="12" hasCustomPrompt="1"/>
          </p:nvPr>
        </p:nvSpPr>
        <p:spPr>
          <a:xfrm>
            <a:off x="1055687" y="1223999"/>
            <a:ext cx="10655999" cy="492443"/>
          </a:xfrm>
        </p:spPr>
        <p:txBody>
          <a:bodyPr wrap="square" lIns="0" tIns="0" rIns="0" bIns="0">
            <a:spAutoFit/>
          </a:bodyPr>
          <a:lstStyle>
            <a:lvl1pPr marL="0" indent="0">
              <a:lnSpc>
                <a:spcPct val="120000"/>
              </a:lnSpc>
              <a:spcBef>
                <a:spcPts val="0"/>
              </a:spcBef>
              <a:spcAft>
                <a:spcPts val="300"/>
              </a:spcAft>
              <a:buNone/>
              <a:defRPr sz="2800">
                <a:solidFill>
                  <a:schemeClr val="tx1"/>
                </a:solidFill>
                <a:latin typeface="Calibri" panose="020F0502020204030204" pitchFamily="34" charset="0"/>
                <a:ea typeface="+mn-ea"/>
                <a:cs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ja-JP" dirty="0"/>
              <a:t>Topic-sentence</a:t>
            </a:r>
            <a:endParaRPr kumimoji="1" lang="ja-JP" altLang="en-US" dirty="0"/>
          </a:p>
        </p:txBody>
      </p:sp>
      <p:sp>
        <p:nvSpPr>
          <p:cNvPr id="38" name="テキスト プレースホルダー 3">
            <a:extLst>
              <a:ext uri="{FF2B5EF4-FFF2-40B4-BE49-F238E27FC236}">
                <a16:creationId xmlns:a16="http://schemas.microsoft.com/office/drawing/2014/main" id="{4E4E4F13-1F21-6EB9-6A6A-8A4905E86E4C}"/>
              </a:ext>
            </a:extLst>
          </p:cNvPr>
          <p:cNvSpPr>
            <a:spLocks noGrp="1"/>
          </p:cNvSpPr>
          <p:nvPr>
            <p:ph type="body" sz="half" idx="13" hasCustomPrompt="1"/>
          </p:nvPr>
        </p:nvSpPr>
        <p:spPr>
          <a:xfrm>
            <a:off x="1055688" y="6535369"/>
            <a:ext cx="7668000" cy="172355"/>
          </a:xfrm>
        </p:spPr>
        <p:txBody>
          <a:bodyPr wrap="square" lIns="0" tIns="0" rIns="0" bIns="0">
            <a:spAutoFit/>
          </a:bodyPr>
          <a:lstStyle>
            <a:lvl1pPr marL="0" indent="0">
              <a:lnSpc>
                <a:spcPct val="120000"/>
              </a:lnSpc>
              <a:spcBef>
                <a:spcPts val="0"/>
              </a:spcBef>
              <a:spcAft>
                <a:spcPts val="0"/>
              </a:spcAft>
              <a:buNone/>
              <a:defRPr sz="1000">
                <a:solidFill>
                  <a:schemeClr val="tx1"/>
                </a:solidFill>
                <a:latin typeface="Calibri" panose="020F0502020204030204" pitchFamily="34" charset="0"/>
                <a:cs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en-US" altLang="ja-JP" dirty="0"/>
              <a:t>*footnote</a:t>
            </a:r>
          </a:p>
        </p:txBody>
      </p:sp>
      <p:sp>
        <p:nvSpPr>
          <p:cNvPr id="24" name="テキスト プレースホルダー 5">
            <a:extLst>
              <a:ext uri="{FF2B5EF4-FFF2-40B4-BE49-F238E27FC236}">
                <a16:creationId xmlns:a16="http://schemas.microsoft.com/office/drawing/2014/main" id="{677C479B-DDD6-603F-9425-E6F8F5C68D1B}"/>
              </a:ext>
            </a:extLst>
          </p:cNvPr>
          <p:cNvSpPr txBox="1">
            <a:spLocks/>
          </p:cNvSpPr>
          <p:nvPr userDrawn="1"/>
        </p:nvSpPr>
        <p:spPr>
          <a:xfrm>
            <a:off x="9438882" y="6700612"/>
            <a:ext cx="2345646" cy="111668"/>
          </a:xfrm>
          <a:prstGeom prst="rect">
            <a:avLst/>
          </a:prstGeom>
        </p:spPr>
        <p:txBody>
          <a:bodyPr vert="horz" wrap="square" lIns="0" tIns="0" rIns="0" bIns="0" rtlCol="0">
            <a:normAutofit fontScale="40000" lnSpcReduction="20000"/>
          </a:bodyPr>
          <a:lstStyle>
            <a:lvl1pPr marL="0" indent="0" algn="l" defTabSz="914400" rtl="0" eaLnBrk="1" latinLnBrk="0" hangingPunct="1">
              <a:lnSpc>
                <a:spcPct val="125000"/>
              </a:lnSpc>
              <a:spcBef>
                <a:spcPts val="0"/>
              </a:spcBef>
              <a:buFontTx/>
              <a:buNone/>
              <a:defRPr kumimoji="1" sz="1600" kern="1200">
                <a:solidFill>
                  <a:schemeClr val="tx1"/>
                </a:solidFill>
                <a:latin typeface="+mn-lt"/>
                <a:ea typeface="+mn-ea"/>
                <a:cs typeface="+mn-cs"/>
              </a:defRPr>
            </a:lvl1pPr>
            <a:lvl2pPr marL="177800" indent="0" algn="l" defTabSz="914400" rtl="0" eaLnBrk="1" latinLnBrk="0" hangingPunct="1">
              <a:lnSpc>
                <a:spcPct val="125000"/>
              </a:lnSpc>
              <a:spcBef>
                <a:spcPts val="0"/>
              </a:spcBef>
              <a:buFontTx/>
              <a:buNone/>
              <a:defRPr kumimoji="1" sz="1600" kern="1200">
                <a:solidFill>
                  <a:schemeClr val="tx1"/>
                </a:solidFill>
                <a:latin typeface="+mn-lt"/>
                <a:ea typeface="+mn-ea"/>
                <a:cs typeface="+mn-cs"/>
              </a:defRPr>
            </a:lvl2pPr>
            <a:lvl3pPr marL="534988" indent="0" algn="l" defTabSz="914400" rtl="0" eaLnBrk="1" latinLnBrk="0" hangingPunct="1">
              <a:lnSpc>
                <a:spcPct val="125000"/>
              </a:lnSpc>
              <a:spcBef>
                <a:spcPts val="0"/>
              </a:spcBef>
              <a:buFontTx/>
              <a:buNone/>
              <a:defRPr kumimoji="1" sz="1600" kern="1200">
                <a:solidFill>
                  <a:schemeClr val="tx1"/>
                </a:solidFill>
                <a:latin typeface="+mn-lt"/>
                <a:ea typeface="+mn-ea"/>
                <a:cs typeface="+mn-cs"/>
              </a:defRPr>
            </a:lvl3pPr>
            <a:lvl4pPr marL="803275" indent="0" algn="l" defTabSz="914400" rtl="0" eaLnBrk="1" latinLnBrk="0" hangingPunct="1">
              <a:lnSpc>
                <a:spcPct val="125000"/>
              </a:lnSpc>
              <a:spcBef>
                <a:spcPts val="0"/>
              </a:spcBef>
              <a:buFontTx/>
              <a:buNone/>
              <a:defRPr kumimoji="1" sz="1600" kern="1200">
                <a:solidFill>
                  <a:schemeClr val="tx1"/>
                </a:solidFill>
                <a:latin typeface="+mn-lt"/>
                <a:ea typeface="+mn-ea"/>
                <a:cs typeface="+mn-cs"/>
              </a:defRPr>
            </a:lvl4pPr>
            <a:lvl5pPr marL="1081088" indent="0" algn="l" defTabSz="914400" rtl="0" eaLnBrk="1" latinLnBrk="0" hangingPunct="1">
              <a:lnSpc>
                <a:spcPct val="125000"/>
              </a:lnSpc>
              <a:spcBef>
                <a:spcPts val="0"/>
              </a:spcBef>
              <a:buFontTx/>
              <a:buNone/>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25000"/>
              </a:lnSpc>
              <a:spcBef>
                <a:spcPts val="0"/>
              </a:spcBef>
              <a:spcAft>
                <a:spcPts val="0"/>
              </a:spcAft>
              <a:buClrTx/>
              <a:buSzTx/>
              <a:buFontTx/>
              <a:buNone/>
              <a:tabLst/>
              <a:defRPr/>
            </a:pPr>
            <a:r>
              <a:rPr kumimoji="1" lang="en-US" altLang="ja-JP" sz="1600" b="0" i="0" u="none" strike="noStrike" kern="1200" cap="none" spc="0" normalizeH="0" baseline="0" noProof="0">
                <a:ln>
                  <a:noFill/>
                </a:ln>
                <a:solidFill>
                  <a:srgbClr val="3C3C3C"/>
                </a:solidFill>
                <a:effectLst/>
                <a:uLnTx/>
                <a:uFillTx/>
                <a:latin typeface="Bahnschrift" panose="020B0502040204020203" pitchFamily="34" charset="0"/>
                <a:ea typeface="BIZ UDPゴシック"/>
                <a:cs typeface="Arial" panose="020B0604020202020204" pitchFamily="34" charset="0"/>
              </a:rPr>
              <a:t>Copyright © Tokyo University of Science All Rights Reserved.</a:t>
            </a:r>
            <a:endParaRPr kumimoji="1" lang="ja-JP" altLang="en-US" sz="1600" b="0" i="0" u="none" strike="noStrike" kern="1200" cap="none" spc="0" normalizeH="0" baseline="0" noProof="0">
              <a:ln>
                <a:noFill/>
              </a:ln>
              <a:solidFill>
                <a:srgbClr val="3C3C3C"/>
              </a:solidFill>
              <a:effectLst/>
              <a:uLnTx/>
              <a:uFillTx/>
              <a:latin typeface="Bahnschrift" panose="020B0502040204020203" pitchFamily="34" charset="0"/>
              <a:ea typeface="BIZ UDPゴシック"/>
              <a:cs typeface="Arial" panose="020B0604020202020204" pitchFamily="34" charset="0"/>
            </a:endParaRPr>
          </a:p>
        </p:txBody>
      </p:sp>
      <p:sp>
        <p:nvSpPr>
          <p:cNvPr id="19" name="四角形: 上の 2 つの角を丸める 18">
            <a:extLst>
              <a:ext uri="{FF2B5EF4-FFF2-40B4-BE49-F238E27FC236}">
                <a16:creationId xmlns:a16="http://schemas.microsoft.com/office/drawing/2014/main" id="{167E0FE0-2FD7-C239-0E50-4B0E106C9A46}"/>
              </a:ext>
            </a:extLst>
          </p:cNvPr>
          <p:cNvSpPr/>
          <p:nvPr userDrawn="1"/>
        </p:nvSpPr>
        <p:spPr>
          <a:xfrm rot="16200000">
            <a:off x="1505688" y="555052"/>
            <a:ext cx="36000" cy="936000"/>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BIZ UDPゴシック"/>
              <a:ea typeface="BIZ UDPゴシック"/>
              <a:cs typeface="+mn-cs"/>
            </a:endParaRPr>
          </a:p>
        </p:txBody>
      </p:sp>
      <p:sp>
        <p:nvSpPr>
          <p:cNvPr id="21" name="四角形: 上の 2 つの角を丸める 20">
            <a:extLst>
              <a:ext uri="{FF2B5EF4-FFF2-40B4-BE49-F238E27FC236}">
                <a16:creationId xmlns:a16="http://schemas.microsoft.com/office/drawing/2014/main" id="{A12A5D09-263D-B3B0-0202-9A3642DBAEF1}"/>
              </a:ext>
            </a:extLst>
          </p:cNvPr>
          <p:cNvSpPr/>
          <p:nvPr userDrawn="1"/>
        </p:nvSpPr>
        <p:spPr>
          <a:xfrm rot="5400000">
            <a:off x="6833688" y="-3836948"/>
            <a:ext cx="36000" cy="9720000"/>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BIZ UDPゴシック"/>
              <a:ea typeface="BIZ UDPゴシック"/>
              <a:cs typeface="+mn-cs"/>
            </a:endParaRPr>
          </a:p>
        </p:txBody>
      </p:sp>
      <p:sp>
        <p:nvSpPr>
          <p:cNvPr id="6" name="四角形: 角を丸くする 5">
            <a:extLst>
              <a:ext uri="{FF2B5EF4-FFF2-40B4-BE49-F238E27FC236}">
                <a16:creationId xmlns:a16="http://schemas.microsoft.com/office/drawing/2014/main" id="{3950E53C-5E6D-3500-B522-620019FE5990}"/>
              </a:ext>
            </a:extLst>
          </p:cNvPr>
          <p:cNvSpPr/>
          <p:nvPr userDrawn="1"/>
        </p:nvSpPr>
        <p:spPr>
          <a:xfrm rot="5400000">
            <a:off x="11839461" y="6297136"/>
            <a:ext cx="387350" cy="31772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BIZ UDPゴシック"/>
              <a:ea typeface="BIZ UDPゴシック"/>
              <a:cs typeface="+mn-cs"/>
            </a:endParaRPr>
          </a:p>
        </p:txBody>
      </p:sp>
      <p:sp>
        <p:nvSpPr>
          <p:cNvPr id="7" name="Google Shape;10;p1">
            <a:extLst>
              <a:ext uri="{FF2B5EF4-FFF2-40B4-BE49-F238E27FC236}">
                <a16:creationId xmlns:a16="http://schemas.microsoft.com/office/drawing/2014/main" id="{F676BBB5-A7B8-C5A4-58AC-38E65DFF7F72}"/>
              </a:ext>
            </a:extLst>
          </p:cNvPr>
          <p:cNvSpPr txBox="1"/>
          <p:nvPr userDrawn="1"/>
        </p:nvSpPr>
        <p:spPr>
          <a:xfrm>
            <a:off x="11874272" y="6470650"/>
            <a:ext cx="317727" cy="387350"/>
          </a:xfrm>
          <a:prstGeom prst="rect">
            <a:avLst/>
          </a:prstGeom>
          <a:solidFill>
            <a:schemeClr val="accent1"/>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3A3838"/>
              </a:buClr>
              <a:buSzPts val="700"/>
              <a:buFont typeface="Lato Light"/>
              <a:buNone/>
              <a:tabLst/>
              <a:defRPr/>
            </a:pPr>
            <a:endParaRPr kumimoji="1" sz="800" b="0" i="0" u="none" strike="noStrike" kern="1200" cap="none" spc="0" normalizeH="0" baseline="0" noProof="0">
              <a:ln>
                <a:noFill/>
              </a:ln>
              <a:solidFill>
                <a:prstClr val="white"/>
              </a:solidFill>
              <a:effectLst/>
              <a:uLnTx/>
              <a:uFillTx/>
              <a:latin typeface="BIZ UDPゴシック"/>
              <a:ea typeface="Lato Light"/>
              <a:cs typeface="Lato Light"/>
              <a:sym typeface="Lato Light"/>
            </a:endParaRPr>
          </a:p>
        </p:txBody>
      </p:sp>
      <p:sp>
        <p:nvSpPr>
          <p:cNvPr id="12" name="Google Shape;10;p1">
            <a:extLst>
              <a:ext uri="{FF2B5EF4-FFF2-40B4-BE49-F238E27FC236}">
                <a16:creationId xmlns:a16="http://schemas.microsoft.com/office/drawing/2014/main" id="{D00FCEC3-D0B5-42EA-EBAC-20529DB860F6}"/>
              </a:ext>
            </a:extLst>
          </p:cNvPr>
          <p:cNvSpPr txBox="1"/>
          <p:nvPr userDrawn="1"/>
        </p:nvSpPr>
        <p:spPr>
          <a:xfrm>
            <a:off x="11881265" y="6424979"/>
            <a:ext cx="310734" cy="282745"/>
          </a:xfrm>
          <a:prstGeom prst="rect">
            <a:avLst/>
          </a:prstGeom>
          <a:solidFill>
            <a:schemeClr val="accent1"/>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3A3838"/>
              </a:buClr>
              <a:buSzPts val="700"/>
              <a:buFont typeface="Lato Light"/>
              <a:buNone/>
              <a:tabLst/>
              <a:defRPr/>
            </a:pPr>
            <a:fld id="{4DA87220-62A0-41B4-A6FF-5F65D3FFD606}" type="slidenum">
              <a:rPr kumimoji="1" lang="en-US" sz="1800" b="1" i="0" u="none" strike="noStrike" kern="1200" cap="none" spc="0" normalizeH="0" baseline="0" noProof="0" smtClean="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sym typeface="Lato Light"/>
              </a:rPr>
              <a:pPr marL="0" marR="0" lvl="0" indent="0" algn="ctr" defTabSz="914400" rtl="0" eaLnBrk="1" fontAlgn="auto" latinLnBrk="0" hangingPunct="1">
                <a:lnSpc>
                  <a:spcPct val="100000"/>
                </a:lnSpc>
                <a:spcBef>
                  <a:spcPts val="0"/>
                </a:spcBef>
                <a:spcAft>
                  <a:spcPts val="0"/>
                </a:spcAft>
                <a:buClr>
                  <a:srgbClr val="3A3838"/>
                </a:buClr>
                <a:buSzPts val="700"/>
                <a:buFont typeface="Lato Light"/>
                <a:buNone/>
                <a:tabLst/>
                <a:defRPr/>
              </a:pPr>
              <a:t>‹#›</a:t>
            </a:fld>
            <a:endParaRPr kumimoji="1" sz="900" b="1"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sym typeface="Lato Light"/>
            </a:endParaRPr>
          </a:p>
        </p:txBody>
      </p:sp>
      <p:sp>
        <p:nvSpPr>
          <p:cNvPr id="8" name="テキスト プレースホルダー 99">
            <a:extLst>
              <a:ext uri="{FF2B5EF4-FFF2-40B4-BE49-F238E27FC236}">
                <a16:creationId xmlns:a16="http://schemas.microsoft.com/office/drawing/2014/main" id="{6D9F89FA-C3CD-48DE-75F9-7BB8A44A8421}"/>
              </a:ext>
            </a:extLst>
          </p:cNvPr>
          <p:cNvSpPr>
            <a:spLocks noGrp="1"/>
          </p:cNvSpPr>
          <p:nvPr>
            <p:ph idx="1"/>
          </p:nvPr>
        </p:nvSpPr>
        <p:spPr>
          <a:xfrm>
            <a:off x="1055687" y="1906285"/>
            <a:ext cx="10655999" cy="4518693"/>
          </a:xfrm>
          <a:prstGeom prst="rect">
            <a:avLst/>
          </a:prstGeom>
        </p:spPr>
        <p:txBody>
          <a:bodyPr vert="horz" wrap="square" lIns="0" tIns="0" rIns="0" bIns="0" rtlCol="0">
            <a:noAutofit/>
          </a:bodyPr>
          <a:lstStyle/>
          <a:p>
            <a:pPr lvl="0"/>
            <a:r>
              <a:rPr kumimoji="1" lang="en-US" altLang="ja-JP" dirty="0"/>
              <a:t>Master Text</a:t>
            </a:r>
          </a:p>
          <a:p>
            <a:pPr lvl="0"/>
            <a:r>
              <a:rPr kumimoji="1" lang="en-US" altLang="ja-JP" dirty="0"/>
              <a:t>    level2</a:t>
            </a:r>
            <a:endParaRPr kumimoji="1" lang="ja-JP" altLang="en-US" dirty="0"/>
          </a:p>
          <a:p>
            <a:pPr lvl="2"/>
            <a:r>
              <a:rPr kumimoji="1" lang="en-US" altLang="ja-JP" dirty="0"/>
              <a:t>level3</a:t>
            </a:r>
            <a:endParaRPr kumimoji="1" lang="ja-JP" altLang="en-US" dirty="0"/>
          </a:p>
          <a:p>
            <a:pPr lvl="3"/>
            <a:r>
              <a:rPr kumimoji="1" lang="en-US" altLang="ja-JP" dirty="0"/>
              <a:t>level4</a:t>
            </a:r>
            <a:endParaRPr kumimoji="1" lang="ja-JP" altLang="en-US" dirty="0"/>
          </a:p>
          <a:p>
            <a:pPr lvl="4"/>
            <a:r>
              <a:rPr kumimoji="1" lang="en-US" altLang="ja-JP" dirty="0"/>
              <a:t>level5</a:t>
            </a:r>
            <a:endParaRPr kumimoji="1" lang="ja-JP" altLang="en-US" dirty="0"/>
          </a:p>
        </p:txBody>
      </p:sp>
    </p:spTree>
    <p:extLst>
      <p:ext uri="{BB962C8B-B14F-4D97-AF65-F5344CB8AC3E}">
        <p14:creationId xmlns:p14="http://schemas.microsoft.com/office/powerpoint/2010/main" val="944587810"/>
      </p:ext>
    </p:extLst>
  </p:cSld>
  <p:clrMapOvr>
    <a:masterClrMapping/>
  </p:clrMapOvr>
  <p:extLst>
    <p:ext uri="{DCECCB84-F9BA-43D5-87BE-67443E8EF086}">
      <p15:sldGuideLst xmlns:p15="http://schemas.microsoft.com/office/powerpoint/2012/main">
        <p15:guide id="1" orient="horz" pos="323">
          <p15:clr>
            <a:srgbClr val="FBAE40"/>
          </p15:clr>
        </p15:guide>
        <p15:guide id="2" pos="665">
          <p15:clr>
            <a:srgbClr val="FBAE40"/>
          </p15:clr>
        </p15:guide>
        <p15:guide id="3" pos="7378">
          <p15:clr>
            <a:srgbClr val="FBAE40"/>
          </p15:clr>
        </p15:guide>
        <p15:guide id="4" orient="horz" pos="3997">
          <p15:clr>
            <a:srgbClr val="FBAE40"/>
          </p15:clr>
        </p15:guide>
        <p15:guide id="5" pos="402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9" name="タイトル プレースホルダー 98">
            <a:extLst>
              <a:ext uri="{FF2B5EF4-FFF2-40B4-BE49-F238E27FC236}">
                <a16:creationId xmlns:a16="http://schemas.microsoft.com/office/drawing/2014/main" id="{509C3BC1-5883-20B0-3CA4-D36A56AEB5A6}"/>
              </a:ext>
            </a:extLst>
          </p:cNvPr>
          <p:cNvSpPr>
            <a:spLocks noGrp="1"/>
          </p:cNvSpPr>
          <p:nvPr userDrawn="1">
            <p:ph type="title"/>
          </p:nvPr>
        </p:nvSpPr>
        <p:spPr>
          <a:xfrm>
            <a:off x="1055688" y="518400"/>
            <a:ext cx="10693400" cy="439608"/>
          </a:xfrm>
          <a:prstGeom prst="rect">
            <a:avLst/>
          </a:prstGeom>
        </p:spPr>
        <p:txBody>
          <a:bodyPr vert="horz" wrap="square" lIns="0" tIns="0" rIns="0" bIns="0" rtlCol="0" anchor="t" anchorCtr="0">
            <a:spAutoFit/>
          </a:bodyPr>
          <a:lstStyle/>
          <a:p>
            <a:r>
              <a:rPr kumimoji="1" lang="ja-JP" altLang="en-US" dirty="0"/>
              <a:t>マスター タイトルの書式設定</a:t>
            </a:r>
          </a:p>
        </p:txBody>
      </p:sp>
      <p:sp>
        <p:nvSpPr>
          <p:cNvPr id="100" name="テキスト プレースホルダー 99">
            <a:extLst>
              <a:ext uri="{FF2B5EF4-FFF2-40B4-BE49-F238E27FC236}">
                <a16:creationId xmlns:a16="http://schemas.microsoft.com/office/drawing/2014/main" id="{A8403A88-8D11-F853-BC8F-6A33B27B251E}"/>
              </a:ext>
            </a:extLst>
          </p:cNvPr>
          <p:cNvSpPr>
            <a:spLocks noGrp="1"/>
          </p:cNvSpPr>
          <p:nvPr userDrawn="1">
            <p:ph type="body" idx="1"/>
          </p:nvPr>
        </p:nvSpPr>
        <p:spPr>
          <a:xfrm>
            <a:off x="1055688" y="1224000"/>
            <a:ext cx="10693399" cy="1844608"/>
          </a:xfrm>
          <a:prstGeom prst="rect">
            <a:avLst/>
          </a:prstGeom>
        </p:spPr>
        <p:txBody>
          <a:bodyPr vert="horz" wrap="square" lIns="0" tIns="0" rIns="0" bIns="0" rtlCol="0">
            <a:no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34356796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l" defTabSz="914400" rtl="0" eaLnBrk="1" latinLnBrk="0" hangingPunct="1">
        <a:lnSpc>
          <a:spcPct val="120000"/>
        </a:lnSpc>
        <a:spcBef>
          <a:spcPct val="0"/>
        </a:spcBef>
        <a:buNone/>
        <a:defRPr kumimoji="1" sz="2800" b="1" kern="1200">
          <a:solidFill>
            <a:schemeClr val="tx1"/>
          </a:solidFill>
          <a:latin typeface="+mj-lt"/>
          <a:ea typeface="+mj-ea"/>
          <a:cs typeface="+mj-cs"/>
        </a:defRPr>
      </a:lvl1pPr>
    </p:titleStyle>
    <p:bodyStyle>
      <a:lvl1pPr marL="0" indent="0" algn="l" defTabSz="914400" rtl="0" eaLnBrk="1" latinLnBrk="0" hangingPunct="1">
        <a:lnSpc>
          <a:spcPct val="120000"/>
        </a:lnSpc>
        <a:spcBef>
          <a:spcPts val="0"/>
        </a:spcBef>
        <a:spcAft>
          <a:spcPts val="300"/>
        </a:spcAft>
        <a:buFontTx/>
        <a:buNone/>
        <a:defRPr kumimoji="1" sz="2400" kern="1200">
          <a:solidFill>
            <a:schemeClr val="tx1"/>
          </a:solidFill>
          <a:latin typeface="+mn-lt"/>
          <a:ea typeface="+mn-ea"/>
          <a:cs typeface="+mn-cs"/>
        </a:defRPr>
      </a:lvl1pPr>
      <a:lvl2pPr marL="177800" indent="0" algn="l" defTabSz="914400" rtl="0" eaLnBrk="1" latinLnBrk="0" hangingPunct="1">
        <a:lnSpc>
          <a:spcPct val="120000"/>
        </a:lnSpc>
        <a:spcBef>
          <a:spcPts val="0"/>
        </a:spcBef>
        <a:spcAft>
          <a:spcPts val="300"/>
        </a:spcAft>
        <a:buFontTx/>
        <a:buNone/>
        <a:defRPr kumimoji="1" sz="2400" kern="1200">
          <a:solidFill>
            <a:schemeClr val="tx1"/>
          </a:solidFill>
          <a:latin typeface="+mn-lt"/>
          <a:ea typeface="+mn-ea"/>
          <a:cs typeface="+mn-cs"/>
        </a:defRPr>
      </a:lvl2pPr>
      <a:lvl3pPr marL="534988" indent="0" algn="l" defTabSz="914400" rtl="0" eaLnBrk="1" latinLnBrk="0" hangingPunct="1">
        <a:lnSpc>
          <a:spcPct val="120000"/>
        </a:lnSpc>
        <a:spcBef>
          <a:spcPts val="0"/>
        </a:spcBef>
        <a:spcAft>
          <a:spcPts val="300"/>
        </a:spcAft>
        <a:buFontTx/>
        <a:buNone/>
        <a:defRPr kumimoji="1" sz="2400" kern="1200">
          <a:solidFill>
            <a:schemeClr val="tx1"/>
          </a:solidFill>
          <a:latin typeface="+mn-lt"/>
          <a:ea typeface="+mn-ea"/>
          <a:cs typeface="+mn-cs"/>
        </a:defRPr>
      </a:lvl3pPr>
      <a:lvl4pPr marL="803275" indent="0" algn="l" defTabSz="914400" rtl="0" eaLnBrk="1" latinLnBrk="0" hangingPunct="1">
        <a:lnSpc>
          <a:spcPct val="120000"/>
        </a:lnSpc>
        <a:spcBef>
          <a:spcPts val="0"/>
        </a:spcBef>
        <a:spcAft>
          <a:spcPts val="300"/>
        </a:spcAft>
        <a:buFontTx/>
        <a:buNone/>
        <a:defRPr kumimoji="1" sz="2400" kern="1200">
          <a:solidFill>
            <a:schemeClr val="tx1"/>
          </a:solidFill>
          <a:latin typeface="+mn-lt"/>
          <a:ea typeface="+mn-ea"/>
          <a:cs typeface="+mn-cs"/>
        </a:defRPr>
      </a:lvl4pPr>
      <a:lvl5pPr marL="1081088" indent="0" algn="l" defTabSz="914400" rtl="0" eaLnBrk="1" latinLnBrk="0" hangingPunct="1">
        <a:lnSpc>
          <a:spcPct val="120000"/>
        </a:lnSpc>
        <a:spcBef>
          <a:spcPts val="0"/>
        </a:spcBef>
        <a:spcAft>
          <a:spcPts val="300"/>
        </a:spcAft>
        <a:buFontTx/>
        <a:buNone/>
        <a:defRPr kumimoji="1"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9" name="タイトル プレースホルダー 98">
            <a:extLst>
              <a:ext uri="{FF2B5EF4-FFF2-40B4-BE49-F238E27FC236}">
                <a16:creationId xmlns:a16="http://schemas.microsoft.com/office/drawing/2014/main" id="{509C3BC1-5883-20B0-3CA4-D36A56AEB5A6}"/>
              </a:ext>
            </a:extLst>
          </p:cNvPr>
          <p:cNvSpPr>
            <a:spLocks noGrp="1"/>
          </p:cNvSpPr>
          <p:nvPr userDrawn="1">
            <p:ph type="title"/>
          </p:nvPr>
        </p:nvSpPr>
        <p:spPr>
          <a:xfrm>
            <a:off x="1055688" y="518400"/>
            <a:ext cx="10693400" cy="689420"/>
          </a:xfrm>
          <a:prstGeom prst="rect">
            <a:avLst/>
          </a:prstGeom>
        </p:spPr>
        <p:txBody>
          <a:bodyPr vert="horz" wrap="square" lIns="0" tIns="0" rIns="0" bIns="0" rtlCol="0" anchor="t" anchorCtr="0">
            <a:spAutoFit/>
          </a:bodyPr>
          <a:lstStyle/>
          <a:p>
            <a:r>
              <a:rPr lang="en-US" altLang="ja-JP" dirty="0"/>
              <a:t>Enter your title here</a:t>
            </a:r>
            <a:endParaRPr kumimoji="1" lang="ja-JP" altLang="en-US" dirty="0"/>
          </a:p>
        </p:txBody>
      </p:sp>
      <p:sp>
        <p:nvSpPr>
          <p:cNvPr id="100" name="テキスト プレースホルダー 99">
            <a:extLst>
              <a:ext uri="{FF2B5EF4-FFF2-40B4-BE49-F238E27FC236}">
                <a16:creationId xmlns:a16="http://schemas.microsoft.com/office/drawing/2014/main" id="{A8403A88-8D11-F853-BC8F-6A33B27B251E}"/>
              </a:ext>
            </a:extLst>
          </p:cNvPr>
          <p:cNvSpPr>
            <a:spLocks noGrp="1"/>
          </p:cNvSpPr>
          <p:nvPr userDrawn="1">
            <p:ph type="body" idx="1"/>
          </p:nvPr>
        </p:nvSpPr>
        <p:spPr>
          <a:xfrm>
            <a:off x="1055688" y="1379448"/>
            <a:ext cx="10932096" cy="2954808"/>
          </a:xfrm>
          <a:prstGeom prst="rect">
            <a:avLst/>
          </a:prstGeom>
        </p:spPr>
        <p:txBody>
          <a:bodyPr vert="horz" wrap="square" lIns="0" tIns="0" rIns="0" bIns="0" rtlCol="0">
            <a:noAutofit/>
          </a:bodyPr>
          <a:lstStyle/>
          <a:p>
            <a:pPr lvl="0"/>
            <a:r>
              <a:rPr kumimoji="1" lang="en-US" altLang="ja-JP" dirty="0"/>
              <a:t>Master Text</a:t>
            </a:r>
          </a:p>
          <a:p>
            <a:pPr lvl="0"/>
            <a:r>
              <a:rPr kumimoji="1" lang="en-US" altLang="ja-JP" dirty="0"/>
              <a:t>    level2</a:t>
            </a:r>
            <a:endParaRPr kumimoji="1" lang="ja-JP" altLang="en-US" dirty="0"/>
          </a:p>
          <a:p>
            <a:pPr lvl="2"/>
            <a:r>
              <a:rPr kumimoji="1" lang="en-US" altLang="ja-JP" dirty="0"/>
              <a:t>level3</a:t>
            </a:r>
            <a:endParaRPr kumimoji="1" lang="ja-JP" altLang="en-US" dirty="0"/>
          </a:p>
          <a:p>
            <a:pPr lvl="3"/>
            <a:r>
              <a:rPr kumimoji="1" lang="en-US" altLang="ja-JP" dirty="0"/>
              <a:t>level4</a:t>
            </a:r>
            <a:endParaRPr kumimoji="1" lang="ja-JP" altLang="en-US" dirty="0"/>
          </a:p>
          <a:p>
            <a:pPr lvl="4"/>
            <a:r>
              <a:rPr kumimoji="1" lang="en-US" altLang="ja-JP" dirty="0"/>
              <a:t>level5</a:t>
            </a:r>
            <a:endParaRPr kumimoji="1" lang="ja-JP" altLang="en-US" dirty="0"/>
          </a:p>
        </p:txBody>
      </p:sp>
    </p:spTree>
    <p:extLst>
      <p:ext uri="{BB962C8B-B14F-4D97-AF65-F5344CB8AC3E}">
        <p14:creationId xmlns:p14="http://schemas.microsoft.com/office/powerpoint/2010/main" val="491126922"/>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Lst>
  <p:txStyles>
    <p:titleStyle>
      <a:lvl1pPr algn="l" defTabSz="914400" rtl="0" eaLnBrk="1" latinLnBrk="0" hangingPunct="1">
        <a:lnSpc>
          <a:spcPct val="120000"/>
        </a:lnSpc>
        <a:spcBef>
          <a:spcPct val="0"/>
        </a:spcBef>
        <a:buNone/>
        <a:defRPr kumimoji="1" sz="4000" b="0" kern="1200">
          <a:solidFill>
            <a:schemeClr val="tx1"/>
          </a:solidFill>
          <a:latin typeface="Calibri" panose="020F0502020204030204" pitchFamily="34" charset="0"/>
          <a:ea typeface="+mj-ea"/>
          <a:cs typeface="Calibri" panose="020F0502020204030204" pitchFamily="34" charset="0"/>
        </a:defRPr>
      </a:lvl1pPr>
    </p:titleStyle>
    <p:bodyStyle>
      <a:lvl1pPr marL="0" indent="0" algn="l" defTabSz="914400" rtl="0" eaLnBrk="1" latinLnBrk="0" hangingPunct="1">
        <a:lnSpc>
          <a:spcPct val="125000"/>
        </a:lnSpc>
        <a:spcBef>
          <a:spcPts val="0"/>
        </a:spcBef>
        <a:buFontTx/>
        <a:buNone/>
        <a:defRPr kumimoji="1" sz="2800" b="0" kern="1200">
          <a:solidFill>
            <a:schemeClr val="tx1"/>
          </a:solidFill>
          <a:latin typeface="Calibri" panose="020F0502020204030204" pitchFamily="34" charset="0"/>
          <a:ea typeface="+mn-ea"/>
          <a:cs typeface="Calibri" panose="020F0502020204030204" pitchFamily="34" charset="0"/>
        </a:defRPr>
      </a:lvl1pPr>
      <a:lvl2pPr marL="177800" indent="0" algn="l" defTabSz="914400" rtl="0" eaLnBrk="1" latinLnBrk="0" hangingPunct="1">
        <a:lnSpc>
          <a:spcPct val="125000"/>
        </a:lnSpc>
        <a:spcBef>
          <a:spcPts val="0"/>
        </a:spcBef>
        <a:buFontTx/>
        <a:buNone/>
        <a:defRPr kumimoji="1" sz="2800" b="0" kern="1200">
          <a:solidFill>
            <a:schemeClr val="tx1"/>
          </a:solidFill>
          <a:latin typeface="Calibri" panose="020F0502020204030204" pitchFamily="34" charset="0"/>
          <a:ea typeface="+mn-ea"/>
          <a:cs typeface="Calibri" panose="020F0502020204030204" pitchFamily="34" charset="0"/>
        </a:defRPr>
      </a:lvl2pPr>
      <a:lvl3pPr marL="534988" indent="0" algn="l" defTabSz="914400" rtl="0" eaLnBrk="1" latinLnBrk="0" hangingPunct="1">
        <a:lnSpc>
          <a:spcPct val="125000"/>
        </a:lnSpc>
        <a:spcBef>
          <a:spcPts val="0"/>
        </a:spcBef>
        <a:buFontTx/>
        <a:buNone/>
        <a:defRPr kumimoji="1" sz="2800" b="0" kern="1200">
          <a:solidFill>
            <a:schemeClr val="tx1"/>
          </a:solidFill>
          <a:latin typeface="Calibri" panose="020F0502020204030204" pitchFamily="34" charset="0"/>
          <a:ea typeface="+mn-ea"/>
          <a:cs typeface="Calibri" panose="020F0502020204030204" pitchFamily="34" charset="0"/>
        </a:defRPr>
      </a:lvl3pPr>
      <a:lvl4pPr marL="803275" indent="0" algn="l" defTabSz="914400" rtl="0" eaLnBrk="1" latinLnBrk="0" hangingPunct="1">
        <a:lnSpc>
          <a:spcPct val="125000"/>
        </a:lnSpc>
        <a:spcBef>
          <a:spcPts val="0"/>
        </a:spcBef>
        <a:buFontTx/>
        <a:buNone/>
        <a:defRPr kumimoji="1" sz="2800" b="0" kern="1200">
          <a:solidFill>
            <a:schemeClr val="tx1"/>
          </a:solidFill>
          <a:latin typeface="Calibri" panose="020F0502020204030204" pitchFamily="34" charset="0"/>
          <a:ea typeface="+mn-ea"/>
          <a:cs typeface="Calibri" panose="020F0502020204030204" pitchFamily="34" charset="0"/>
        </a:defRPr>
      </a:lvl4pPr>
      <a:lvl5pPr marL="1081088" indent="0" algn="l" defTabSz="914400" rtl="0" eaLnBrk="1" latinLnBrk="0" hangingPunct="1">
        <a:lnSpc>
          <a:spcPct val="125000"/>
        </a:lnSpc>
        <a:spcBef>
          <a:spcPts val="0"/>
        </a:spcBef>
        <a:buFontTx/>
        <a:buNone/>
        <a:defRPr kumimoji="1" sz="2800" b="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www.nature.com/articles/s41531-022-00414-8"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E72D37D-DDF8-16F3-138E-57ACCB173B0C}"/>
              </a:ext>
            </a:extLst>
          </p:cNvPr>
          <p:cNvSpPr>
            <a:spLocks noGrp="1"/>
          </p:cNvSpPr>
          <p:nvPr>
            <p:ph type="body" sz="quarter" idx="10"/>
          </p:nvPr>
        </p:nvSpPr>
        <p:spPr>
          <a:xfrm>
            <a:off x="1429162" y="719025"/>
            <a:ext cx="7776000" cy="184666"/>
          </a:xfrm>
        </p:spPr>
        <p:txBody>
          <a:bodyPr/>
          <a:lstStyle/>
          <a:p>
            <a:r>
              <a:rPr kumimoji="1" lang="en-US" altLang="ja-JP" dirty="0"/>
              <a:t>JSAI</a:t>
            </a:r>
            <a:r>
              <a:rPr kumimoji="1" lang="ja-JP" altLang="en-US" dirty="0"/>
              <a:t>論文発表</a:t>
            </a:r>
          </a:p>
        </p:txBody>
      </p:sp>
      <p:sp>
        <p:nvSpPr>
          <p:cNvPr id="3" name="タイトル 2">
            <a:extLst>
              <a:ext uri="{FF2B5EF4-FFF2-40B4-BE49-F238E27FC236}">
                <a16:creationId xmlns:a16="http://schemas.microsoft.com/office/drawing/2014/main" id="{69C36849-F8B0-CE6C-BF16-244F64AC7959}"/>
              </a:ext>
            </a:extLst>
          </p:cNvPr>
          <p:cNvSpPr>
            <a:spLocks noGrp="1"/>
          </p:cNvSpPr>
          <p:nvPr>
            <p:ph type="title"/>
          </p:nvPr>
        </p:nvSpPr>
        <p:spPr>
          <a:xfrm>
            <a:off x="1429162" y="1521558"/>
            <a:ext cx="9126167" cy="1415772"/>
          </a:xfrm>
        </p:spPr>
        <p:txBody>
          <a:bodyPr/>
          <a:lstStyle/>
          <a:p>
            <a:r>
              <a:rPr kumimoji="1" lang="ja-JP" altLang="en-US" dirty="0"/>
              <a:t>表情特徴量を用いたせん妄判別モデルに関する探索的研究</a:t>
            </a:r>
          </a:p>
        </p:txBody>
      </p:sp>
      <p:sp>
        <p:nvSpPr>
          <p:cNvPr id="4" name="テキスト プレースホルダー 3">
            <a:extLst>
              <a:ext uri="{FF2B5EF4-FFF2-40B4-BE49-F238E27FC236}">
                <a16:creationId xmlns:a16="http://schemas.microsoft.com/office/drawing/2014/main" id="{EB2F6499-1666-E27E-234A-051E94EAB64F}"/>
              </a:ext>
            </a:extLst>
          </p:cNvPr>
          <p:cNvSpPr>
            <a:spLocks noGrp="1"/>
          </p:cNvSpPr>
          <p:nvPr>
            <p:ph type="body" sz="quarter" idx="11"/>
          </p:nvPr>
        </p:nvSpPr>
        <p:spPr>
          <a:xfrm>
            <a:off x="2012368" y="5336442"/>
            <a:ext cx="9826705" cy="1051658"/>
          </a:xfrm>
        </p:spPr>
        <p:txBody>
          <a:bodyPr/>
          <a:lstStyle/>
          <a:p>
            <a:r>
              <a:rPr lang="zh-TW" altLang="en-US" sz="2400" b="0" i="0" u="sng" dirty="0">
                <a:solidFill>
                  <a:srgbClr val="333333"/>
                </a:solidFill>
                <a:effectLst/>
                <a:latin typeface="Lucida Grande"/>
              </a:rPr>
              <a:t>〇仁保 貴耀</a:t>
            </a:r>
            <a:r>
              <a:rPr lang="en-US" altLang="zh-TW" sz="2400" b="0" i="0" u="sng" baseline="30000" dirty="0">
                <a:solidFill>
                  <a:srgbClr val="333333"/>
                </a:solidFill>
                <a:effectLst/>
                <a:latin typeface="Lucida Grande"/>
              </a:rPr>
              <a:t>1</a:t>
            </a:r>
            <a:r>
              <a:rPr lang="zh-TW" altLang="en-US" sz="2400" b="0" i="0" dirty="0">
                <a:solidFill>
                  <a:srgbClr val="333333"/>
                </a:solidFill>
                <a:effectLst/>
                <a:latin typeface="Lucida Grande"/>
              </a:rPr>
              <a:t>、湯口 彰重</a:t>
            </a:r>
            <a:r>
              <a:rPr lang="en-US" altLang="zh-TW" sz="2400" b="0" i="0" baseline="30000" dirty="0">
                <a:solidFill>
                  <a:srgbClr val="333333"/>
                </a:solidFill>
                <a:effectLst/>
                <a:latin typeface="Lucida Grande"/>
              </a:rPr>
              <a:t>1</a:t>
            </a:r>
            <a:r>
              <a:rPr lang="zh-TW" altLang="en-US" sz="2400" b="0" i="0" dirty="0">
                <a:solidFill>
                  <a:srgbClr val="333333"/>
                </a:solidFill>
                <a:effectLst/>
                <a:latin typeface="Lucida Grande"/>
              </a:rPr>
              <a:t>、松本 吉央</a:t>
            </a:r>
            <a:r>
              <a:rPr lang="en-US" altLang="zh-TW" sz="2400" b="0" i="0" baseline="30000" dirty="0">
                <a:solidFill>
                  <a:srgbClr val="333333"/>
                </a:solidFill>
                <a:effectLst/>
                <a:latin typeface="Lucida Grande"/>
              </a:rPr>
              <a:t>1</a:t>
            </a:r>
            <a:r>
              <a:rPr lang="zh-TW" altLang="en-US" sz="2400" b="0" i="0" dirty="0">
                <a:solidFill>
                  <a:srgbClr val="333333"/>
                </a:solidFill>
                <a:effectLst/>
                <a:latin typeface="Lucida Grande"/>
              </a:rPr>
              <a:t>、大谷 清子</a:t>
            </a:r>
            <a:r>
              <a:rPr lang="en-US" altLang="zh-TW" sz="2400" b="0" i="0" baseline="30000" dirty="0">
                <a:solidFill>
                  <a:srgbClr val="333333"/>
                </a:solidFill>
                <a:effectLst/>
                <a:latin typeface="Lucida Grande"/>
              </a:rPr>
              <a:t>2</a:t>
            </a:r>
            <a:r>
              <a:rPr lang="zh-TW" altLang="en-US" sz="2400" b="0" i="0" dirty="0">
                <a:solidFill>
                  <a:srgbClr val="333333"/>
                </a:solidFill>
                <a:effectLst/>
                <a:latin typeface="Lucida Grande"/>
              </a:rPr>
              <a:t>、小川 朝生</a:t>
            </a:r>
            <a:r>
              <a:rPr lang="en-US" altLang="zh-TW" sz="2400" b="0" i="0" baseline="30000" dirty="0">
                <a:solidFill>
                  <a:srgbClr val="333333"/>
                </a:solidFill>
                <a:effectLst/>
                <a:latin typeface="Lucida Grande"/>
              </a:rPr>
              <a:t>2</a:t>
            </a:r>
            <a:r>
              <a:rPr lang="zh-TW" altLang="en-US" sz="2400" b="0" i="0" dirty="0">
                <a:solidFill>
                  <a:srgbClr val="333333"/>
                </a:solidFill>
                <a:effectLst/>
                <a:latin typeface="Lucida Grande"/>
              </a:rPr>
              <a:t>、岡留 有哉</a:t>
            </a:r>
            <a:r>
              <a:rPr lang="en-US" altLang="zh-TW" sz="2400" b="0" i="0" baseline="30000" dirty="0">
                <a:solidFill>
                  <a:srgbClr val="333333"/>
                </a:solidFill>
                <a:effectLst/>
                <a:latin typeface="Lucida Grande"/>
              </a:rPr>
              <a:t>1</a:t>
            </a:r>
          </a:p>
          <a:p>
            <a:r>
              <a:rPr lang="en-US" altLang="ja-JP" sz="2400" b="0" i="0" dirty="0">
                <a:solidFill>
                  <a:srgbClr val="333333"/>
                </a:solidFill>
                <a:effectLst/>
                <a:latin typeface="Lucida Grande"/>
              </a:rPr>
              <a:t>1. </a:t>
            </a:r>
            <a:r>
              <a:rPr lang="ja-JP" altLang="en-US" sz="2400" b="0" i="0" dirty="0">
                <a:solidFill>
                  <a:srgbClr val="333333"/>
                </a:solidFill>
                <a:effectLst/>
                <a:latin typeface="Lucida Grande"/>
              </a:rPr>
              <a:t>東京理科大学、</a:t>
            </a:r>
            <a:r>
              <a:rPr lang="en-US" altLang="ja-JP" sz="2400" b="0" i="0" dirty="0">
                <a:solidFill>
                  <a:srgbClr val="333333"/>
                </a:solidFill>
                <a:effectLst/>
                <a:latin typeface="Lucida Grande"/>
              </a:rPr>
              <a:t>2. </a:t>
            </a:r>
            <a:r>
              <a:rPr lang="ja-JP" altLang="en-US" sz="2400" b="0" i="0" dirty="0">
                <a:solidFill>
                  <a:srgbClr val="333333"/>
                </a:solidFill>
                <a:effectLst/>
                <a:latin typeface="Lucida Grande"/>
              </a:rPr>
              <a:t>国立がん研究センター</a:t>
            </a:r>
            <a:endParaRPr kumimoji="1" lang="ja-JP" altLang="en-US" sz="2400" dirty="0"/>
          </a:p>
        </p:txBody>
      </p:sp>
    </p:spTree>
    <p:extLst>
      <p:ext uri="{BB962C8B-B14F-4D97-AF65-F5344CB8AC3E}">
        <p14:creationId xmlns:p14="http://schemas.microsoft.com/office/powerpoint/2010/main" val="40396448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C1DA24-BC71-DAC7-EC21-5D879904181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F27B806-C0F1-23FD-114A-282356DB468B}"/>
              </a:ext>
            </a:extLst>
          </p:cNvPr>
          <p:cNvSpPr>
            <a:spLocks noGrp="1"/>
          </p:cNvSpPr>
          <p:nvPr>
            <p:ph type="title"/>
          </p:nvPr>
        </p:nvSpPr>
        <p:spPr>
          <a:xfrm>
            <a:off x="1055688" y="518817"/>
            <a:ext cx="10655300" cy="492443"/>
          </a:xfrm>
        </p:spPr>
        <p:txBody>
          <a:bodyPr/>
          <a:lstStyle/>
          <a:p>
            <a:r>
              <a:rPr kumimoji="1" lang="ja-JP" altLang="en-US" dirty="0"/>
              <a:t>データセットから表情情報の抽出と特徴量設計</a:t>
            </a:r>
          </a:p>
        </p:txBody>
      </p:sp>
      <p:sp>
        <p:nvSpPr>
          <p:cNvPr id="4" name="テキスト プレースホルダー 3">
            <a:extLst>
              <a:ext uri="{FF2B5EF4-FFF2-40B4-BE49-F238E27FC236}">
                <a16:creationId xmlns:a16="http://schemas.microsoft.com/office/drawing/2014/main" id="{0553DD40-4429-506A-E4C7-FBB36B384298}"/>
              </a:ext>
            </a:extLst>
          </p:cNvPr>
          <p:cNvSpPr>
            <a:spLocks noGrp="1"/>
          </p:cNvSpPr>
          <p:nvPr>
            <p:ph type="body" sz="half" idx="13"/>
          </p:nvPr>
        </p:nvSpPr>
        <p:spPr/>
        <p:txBody>
          <a:bodyPr/>
          <a:lstStyle/>
          <a:p>
            <a:endParaRPr kumimoji="1" lang="ja-JP" altLang="en-US"/>
          </a:p>
        </p:txBody>
      </p:sp>
      <mc:AlternateContent xmlns:mc="http://schemas.openxmlformats.org/markup-compatibility/2006" xmlns:a14="http://schemas.microsoft.com/office/drawing/2010/main">
        <mc:Choice Requires="a14">
          <p:sp>
            <p:nvSpPr>
              <p:cNvPr id="5" name="テキスト プレースホルダー 4">
                <a:extLst>
                  <a:ext uri="{FF2B5EF4-FFF2-40B4-BE49-F238E27FC236}">
                    <a16:creationId xmlns:a16="http://schemas.microsoft.com/office/drawing/2014/main" id="{244111B8-A1FF-ABEE-724A-39C633A2A805}"/>
                  </a:ext>
                </a:extLst>
              </p:cNvPr>
              <p:cNvSpPr>
                <a:spLocks noGrp="1"/>
              </p:cNvSpPr>
              <p:nvPr>
                <p:ph type="body" sz="quarter" idx="14"/>
              </p:nvPr>
            </p:nvSpPr>
            <p:spPr>
              <a:xfrm>
                <a:off x="815182" y="1154243"/>
                <a:ext cx="11136312" cy="4818115"/>
              </a:xfrm>
            </p:spPr>
            <p:txBody>
              <a:bodyPr/>
              <a:lstStyle/>
              <a:p>
                <a:pPr>
                  <a:lnSpc>
                    <a:spcPct val="100000"/>
                  </a:lnSpc>
                </a:pPr>
                <a:r>
                  <a:rPr lang="ja-JP" altLang="en-US" dirty="0"/>
                  <a:t>使用する特徴量として以下の</a:t>
                </a:r>
                <a:r>
                  <a:rPr lang="en-US" altLang="ja-JP" dirty="0"/>
                  <a:t>4</a:t>
                </a:r>
                <a:r>
                  <a:rPr lang="ja-JP" altLang="en-US" dirty="0"/>
                  <a:t>種類を設計。それぞれ、患者の発話区間の</a:t>
                </a:r>
                <a:endParaRPr lang="en-US" altLang="ja-JP" dirty="0"/>
              </a:p>
              <a:p>
                <a:pPr>
                  <a:lnSpc>
                    <a:spcPct val="100000"/>
                  </a:lnSpc>
                </a:pPr>
                <a:r>
                  <a:rPr lang="ja-JP" altLang="en-US" dirty="0"/>
                  <a:t>先頭部分を利用し、算出する。</a:t>
                </a:r>
                <a:r>
                  <a:rPr lang="en-US" altLang="ja-JP" dirty="0"/>
                  <a:t>(</a:t>
                </a:r>
                <a14:m>
                  <m:oMath xmlns:m="http://schemas.openxmlformats.org/officeDocument/2006/math">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𝑥</m:t>
                        </m:r>
                      </m:e>
                      <m:sub>
                        <m:r>
                          <a:rPr lang="en-US" altLang="ja-JP" b="0" i="1" dirty="0" smtClean="0">
                            <a:latin typeface="Cambria Math" panose="02040503050406030204" pitchFamily="18" charset="0"/>
                          </a:rPr>
                          <m:t>𝑖</m:t>
                        </m:r>
                      </m:sub>
                    </m:sSub>
                  </m:oMath>
                </a14:m>
                <a:r>
                  <a:rPr lang="en-US" altLang="ja-JP" dirty="0"/>
                  <a:t> : </a:t>
                </a:r>
                <a14:m>
                  <m:oMath xmlns:m="http://schemas.openxmlformats.org/officeDocument/2006/math">
                    <m:r>
                      <a:rPr lang="en-US" altLang="ja-JP" b="0" i="1" smtClean="0">
                        <a:latin typeface="Cambria Math" panose="02040503050406030204" pitchFamily="18" charset="0"/>
                      </a:rPr>
                      <m:t>𝑖</m:t>
                    </m:r>
                    <m:r>
                      <a:rPr lang="ja-JP" altLang="en-US" i="1">
                        <a:latin typeface="Cambria Math" panose="02040503050406030204" pitchFamily="18" charset="0"/>
                      </a:rPr>
                      <m:t>番目</m:t>
                    </m:r>
                  </m:oMath>
                </a14:m>
                <a:r>
                  <a:rPr lang="ja-JP" altLang="en-US" dirty="0"/>
                  <a:t>のフレームの</a:t>
                </a:r>
                <a:r>
                  <a:rPr lang="en-US" altLang="ja-JP" dirty="0"/>
                  <a:t>AU</a:t>
                </a:r>
                <a:r>
                  <a:rPr lang="ja-JP" altLang="en-US" dirty="0"/>
                  <a:t>値</a:t>
                </a:r>
                <a:r>
                  <a:rPr lang="en-US" altLang="ja-JP" dirty="0"/>
                  <a:t>)</a:t>
                </a:r>
                <a:r>
                  <a:rPr lang="ja-JP" altLang="en-US" dirty="0"/>
                  <a:t> </a:t>
                </a:r>
                <a:endParaRPr lang="en-US" altLang="ja-JP" dirty="0"/>
              </a:p>
              <a:p>
                <a:pPr>
                  <a:lnSpc>
                    <a:spcPct val="100000"/>
                  </a:lnSpc>
                </a:pPr>
                <a:endParaRPr lang="en-US" altLang="ja-JP" dirty="0"/>
              </a:p>
              <a:p>
                <a:pPr marL="342900" indent="-342900">
                  <a:buFont typeface="Wingdings" panose="05000000000000000000" pitchFamily="2" charset="2"/>
                  <a:buChar char="l"/>
                </a:pPr>
                <a:r>
                  <a:rPr lang="en-US" altLang="ja-JP" dirty="0"/>
                  <a:t>30</a:t>
                </a:r>
                <a:r>
                  <a:rPr lang="ja-JP" altLang="en-US" dirty="0"/>
                  <a:t>フレームの平均値</a:t>
                </a:r>
                <a:r>
                  <a:rPr lang="en-US" altLang="ja-JP" b="0" dirty="0"/>
                  <a:t> </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𝜇</m:t>
                        </m:r>
                      </m:e>
                      <m:sub>
                        <m:r>
                          <a:rPr lang="en-US" altLang="ja-JP" b="0" i="1" smtClean="0">
                            <a:latin typeface="Cambria Math" panose="02040503050406030204" pitchFamily="18" charset="0"/>
                          </a:rPr>
                          <m:t>30</m:t>
                        </m:r>
                      </m:sub>
                    </m:sSub>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30</m:t>
                        </m:r>
                      </m:den>
                    </m:f>
                    <m:nary>
                      <m:naryPr>
                        <m:chr m:val="∑"/>
                        <m:ctrlPr>
                          <a:rPr lang="en-US" altLang="ja-JP" b="0" i="1" smtClean="0">
                            <a:latin typeface="Cambria Math" panose="02040503050406030204" pitchFamily="18" charset="0"/>
                          </a:rPr>
                        </m:ctrlPr>
                      </m:naryPr>
                      <m:sub>
                        <m:r>
                          <a:rPr lang="en-US" altLang="ja-JP" b="0" i="1" smtClean="0">
                            <a:latin typeface="Cambria Math" panose="02040503050406030204" pitchFamily="18" charset="0"/>
                          </a:rPr>
                          <m:t>𝑘</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30</m:t>
                        </m:r>
                      </m:sup>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𝑖</m:t>
                            </m:r>
                          </m:sub>
                        </m:sSub>
                      </m:e>
                    </m:nary>
                  </m:oMath>
                </a14:m>
                <a:r>
                  <a:rPr lang="en-US" altLang="ja-JP" dirty="0"/>
                  <a:t>    </a:t>
                </a:r>
              </a:p>
              <a:p>
                <a:pPr marL="342900" indent="-342900">
                  <a:buFont typeface="Wingdings" panose="05000000000000000000" pitchFamily="2" charset="2"/>
                  <a:buChar char="l"/>
                </a:pPr>
                <a:r>
                  <a:rPr lang="en-US" altLang="ja-JP" dirty="0"/>
                  <a:t>10</a:t>
                </a:r>
                <a:r>
                  <a:rPr lang="ja-JP" altLang="en-US" dirty="0"/>
                  <a:t>フレームの平均値</a:t>
                </a:r>
                <a14:m>
                  <m:oMath xmlns:m="http://schemas.openxmlformats.org/officeDocument/2006/math">
                    <m:r>
                      <a:rPr lang="ja-JP" altLang="en-US" i="1" dirty="0">
                        <a:latin typeface="Cambria Math" panose="02040503050406030204" pitchFamily="18" charset="0"/>
                      </a:rPr>
                      <m:t> </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𝜇</m:t>
                        </m:r>
                      </m:e>
                      <m:sub>
                        <m:r>
                          <a:rPr lang="en-US" altLang="ja-JP" b="0" i="1" smtClean="0">
                            <a:latin typeface="Cambria Math" panose="02040503050406030204" pitchFamily="18" charset="0"/>
                          </a:rPr>
                          <m:t>10</m:t>
                        </m:r>
                      </m:sub>
                    </m:sSub>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10</m:t>
                        </m:r>
                      </m:den>
                    </m:f>
                    <m:nary>
                      <m:naryPr>
                        <m:chr m:val="∑"/>
                        <m:ctrlPr>
                          <a:rPr lang="en-US" altLang="ja-JP" b="0" i="1" smtClean="0">
                            <a:latin typeface="Cambria Math" panose="02040503050406030204" pitchFamily="18" charset="0"/>
                          </a:rPr>
                        </m:ctrlPr>
                      </m:naryPr>
                      <m:sub>
                        <m:r>
                          <a:rPr lang="en-US" altLang="ja-JP" b="0" i="1" smtClean="0">
                            <a:latin typeface="Cambria Math" panose="02040503050406030204" pitchFamily="18" charset="0"/>
                          </a:rPr>
                          <m:t>𝑘</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10</m:t>
                        </m:r>
                      </m:sup>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𝑖</m:t>
                            </m:r>
                          </m:sub>
                        </m:sSub>
                      </m:e>
                    </m:nary>
                  </m:oMath>
                </a14:m>
                <a:r>
                  <a:rPr lang="en-US" altLang="ja-JP" dirty="0"/>
                  <a:t> </a:t>
                </a:r>
              </a:p>
              <a:p>
                <a:pPr marL="342900" indent="-342900">
                  <a:buFont typeface="Wingdings" panose="05000000000000000000" pitchFamily="2" charset="2"/>
                  <a:buChar char="l"/>
                </a:pPr>
                <a:r>
                  <a:rPr lang="en-US" altLang="ja-JP" dirty="0"/>
                  <a:t>30</a:t>
                </a:r>
                <a:r>
                  <a:rPr lang="ja-JP" altLang="en-US" dirty="0"/>
                  <a:t>フレームの標準偏差 </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𝜎</m:t>
                        </m:r>
                      </m:e>
                      <m:sub>
                        <m:r>
                          <a:rPr lang="en-US" altLang="ja-JP" b="0" i="1" smtClean="0">
                            <a:latin typeface="Cambria Math" panose="02040503050406030204" pitchFamily="18" charset="0"/>
                          </a:rPr>
                          <m:t>30</m:t>
                        </m:r>
                      </m:sub>
                    </m:sSub>
                    <m:r>
                      <a:rPr lang="en-US" altLang="ja-JP" b="0" i="1" smtClean="0">
                        <a:latin typeface="Cambria Math" panose="02040503050406030204" pitchFamily="18" charset="0"/>
                      </a:rPr>
                      <m:t>=</m:t>
                    </m:r>
                    <m:rad>
                      <m:radPr>
                        <m:degHide m:val="on"/>
                        <m:ctrlPr>
                          <a:rPr lang="en-US" altLang="ja-JP" b="0" i="1" smtClean="0">
                            <a:latin typeface="Cambria Math" panose="02040503050406030204" pitchFamily="18" charset="0"/>
                          </a:rPr>
                        </m:ctrlPr>
                      </m:radPr>
                      <m:deg/>
                      <m:e>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30</m:t>
                            </m:r>
                          </m:den>
                        </m:f>
                        <m:nary>
                          <m:naryPr>
                            <m:chr m:val="∑"/>
                            <m:ctrlPr>
                              <a:rPr lang="en-US" altLang="ja-JP" i="1">
                                <a:latin typeface="Cambria Math" panose="02040503050406030204" pitchFamily="18" charset="0"/>
                              </a:rPr>
                            </m:ctrlPr>
                          </m:naryPr>
                          <m:sub>
                            <m:r>
                              <a:rPr lang="en-US" altLang="ja-JP" i="1">
                                <a:latin typeface="Cambria Math" panose="02040503050406030204" pitchFamily="18" charset="0"/>
                              </a:rPr>
                              <m:t>𝑘</m:t>
                            </m:r>
                            <m:r>
                              <a:rPr lang="en-US" altLang="ja-JP" i="1">
                                <a:latin typeface="Cambria Math" panose="02040503050406030204" pitchFamily="18" charset="0"/>
                              </a:rPr>
                              <m:t>=1</m:t>
                            </m:r>
                          </m:sub>
                          <m:sup>
                            <m:r>
                              <a:rPr lang="en-US" altLang="ja-JP" i="1">
                                <a:latin typeface="Cambria Math" panose="02040503050406030204" pitchFamily="18" charset="0"/>
                              </a:rPr>
                              <m:t>30</m:t>
                            </m:r>
                          </m:sup>
                          <m:e>
                            <m:sSup>
                              <m:sSupPr>
                                <m:ctrlPr>
                                  <a:rPr lang="en-US" altLang="ja-JP" b="0" i="1" smtClean="0">
                                    <a:latin typeface="Cambria Math" panose="02040503050406030204" pitchFamily="18" charset="0"/>
                                  </a:rPr>
                                </m:ctrlPr>
                              </m:sSupPr>
                              <m:e>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𝑖</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𝜇</m:t>
                                        </m:r>
                                      </m:e>
                                      <m:sub>
                                        <m:r>
                                          <a:rPr lang="en-US" altLang="ja-JP" i="1">
                                            <a:latin typeface="Cambria Math" panose="02040503050406030204" pitchFamily="18" charset="0"/>
                                          </a:rPr>
                                          <m:t>30</m:t>
                                        </m:r>
                                      </m:sub>
                                    </m:sSub>
                                  </m:e>
                                </m:d>
                              </m:e>
                              <m:sup>
                                <m:r>
                                  <a:rPr lang="en-US" altLang="ja-JP" b="0" i="1" smtClean="0">
                                    <a:latin typeface="Cambria Math" panose="02040503050406030204" pitchFamily="18" charset="0"/>
                                  </a:rPr>
                                  <m:t>2</m:t>
                                </m:r>
                              </m:sup>
                            </m:sSup>
                            <m:r>
                              <a:rPr lang="en-US" altLang="ja-JP" i="1">
                                <a:latin typeface="Cambria Math" panose="02040503050406030204" pitchFamily="18" charset="0"/>
                              </a:rPr>
                              <m:t> </m:t>
                            </m:r>
                          </m:e>
                        </m:nary>
                      </m:e>
                    </m:rad>
                  </m:oMath>
                </a14:m>
                <a:endParaRPr lang="en-US" altLang="ja-JP" dirty="0"/>
              </a:p>
              <a:p>
                <a:pPr marL="342900" indent="-342900">
                  <a:buFont typeface="Wingdings" panose="05000000000000000000" pitchFamily="2" charset="2"/>
                  <a:buChar char="l"/>
                </a:pPr>
                <a:r>
                  <a:rPr lang="en-US" altLang="ja-JP" dirty="0"/>
                  <a:t>10</a:t>
                </a:r>
                <a:r>
                  <a:rPr lang="ja-JP" altLang="en-US" dirty="0"/>
                  <a:t>フレームの標準偏差</a:t>
                </a:r>
                <a:r>
                  <a:rPr lang="en-US" altLang="ja-JP" b="0" dirty="0"/>
                  <a:t> </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𝜎</m:t>
                        </m:r>
                      </m:e>
                      <m:sub>
                        <m:r>
                          <a:rPr lang="en-US" altLang="ja-JP" b="0" i="1" smtClean="0">
                            <a:latin typeface="Cambria Math" panose="02040503050406030204" pitchFamily="18" charset="0"/>
                          </a:rPr>
                          <m:t>10</m:t>
                        </m:r>
                      </m:sub>
                    </m:sSub>
                    <m:r>
                      <a:rPr lang="en-US" altLang="ja-JP" b="0" i="1" smtClean="0">
                        <a:latin typeface="Cambria Math" panose="02040503050406030204" pitchFamily="18" charset="0"/>
                      </a:rPr>
                      <m:t>=</m:t>
                    </m:r>
                    <m:rad>
                      <m:radPr>
                        <m:degHide m:val="on"/>
                        <m:ctrlPr>
                          <a:rPr lang="en-US" altLang="ja-JP" b="0" i="1" smtClean="0">
                            <a:latin typeface="Cambria Math" panose="02040503050406030204" pitchFamily="18" charset="0"/>
                          </a:rPr>
                        </m:ctrlPr>
                      </m:radPr>
                      <m:deg/>
                      <m:e>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10</m:t>
                            </m:r>
                          </m:den>
                        </m:f>
                        <m:nary>
                          <m:naryPr>
                            <m:chr m:val="∑"/>
                            <m:ctrlPr>
                              <a:rPr lang="en-US" altLang="ja-JP" i="1">
                                <a:latin typeface="Cambria Math" panose="02040503050406030204" pitchFamily="18" charset="0"/>
                              </a:rPr>
                            </m:ctrlPr>
                          </m:naryPr>
                          <m:sub>
                            <m:r>
                              <a:rPr lang="en-US" altLang="ja-JP" i="1">
                                <a:latin typeface="Cambria Math" panose="02040503050406030204" pitchFamily="18" charset="0"/>
                              </a:rPr>
                              <m:t>𝑘</m:t>
                            </m:r>
                            <m:r>
                              <a:rPr lang="en-US" altLang="ja-JP" i="1">
                                <a:latin typeface="Cambria Math" panose="02040503050406030204" pitchFamily="18" charset="0"/>
                              </a:rPr>
                              <m:t>=1</m:t>
                            </m:r>
                          </m:sub>
                          <m:sup>
                            <m:r>
                              <a:rPr lang="en-US" altLang="ja-JP" b="0" i="1" smtClean="0">
                                <a:latin typeface="Cambria Math" panose="02040503050406030204" pitchFamily="18" charset="0"/>
                              </a:rPr>
                              <m:t>1</m:t>
                            </m:r>
                            <m:r>
                              <a:rPr lang="en-US" altLang="ja-JP" i="1">
                                <a:latin typeface="Cambria Math" panose="02040503050406030204" pitchFamily="18" charset="0"/>
                              </a:rPr>
                              <m:t>0</m:t>
                            </m:r>
                          </m:sup>
                          <m:e>
                            <m:sSup>
                              <m:sSupPr>
                                <m:ctrlPr>
                                  <a:rPr lang="en-US" altLang="ja-JP" b="0" i="1" smtClean="0">
                                    <a:latin typeface="Cambria Math" panose="02040503050406030204" pitchFamily="18" charset="0"/>
                                  </a:rPr>
                                </m:ctrlPr>
                              </m:sSupPr>
                              <m:e>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𝑖</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𝜇</m:t>
                                        </m:r>
                                      </m:e>
                                      <m:sub>
                                        <m:r>
                                          <a:rPr lang="en-US" altLang="ja-JP" b="0" i="1" smtClean="0">
                                            <a:latin typeface="Cambria Math" panose="02040503050406030204" pitchFamily="18" charset="0"/>
                                          </a:rPr>
                                          <m:t>1</m:t>
                                        </m:r>
                                        <m:r>
                                          <a:rPr lang="en-US" altLang="ja-JP" i="1">
                                            <a:latin typeface="Cambria Math" panose="02040503050406030204" pitchFamily="18" charset="0"/>
                                          </a:rPr>
                                          <m:t>0</m:t>
                                        </m:r>
                                      </m:sub>
                                    </m:sSub>
                                  </m:e>
                                </m:d>
                              </m:e>
                              <m:sup>
                                <m:r>
                                  <a:rPr lang="en-US" altLang="ja-JP" b="0" i="1" smtClean="0">
                                    <a:latin typeface="Cambria Math" panose="02040503050406030204" pitchFamily="18" charset="0"/>
                                  </a:rPr>
                                  <m:t>2</m:t>
                                </m:r>
                              </m:sup>
                            </m:sSup>
                            <m:r>
                              <a:rPr lang="en-US" altLang="ja-JP" i="1">
                                <a:latin typeface="Cambria Math" panose="02040503050406030204" pitchFamily="18" charset="0"/>
                              </a:rPr>
                              <m:t> </m:t>
                            </m:r>
                          </m:e>
                        </m:nary>
                      </m:e>
                    </m:rad>
                  </m:oMath>
                </a14:m>
                <a:endParaRPr lang="en-US" altLang="ja-JP" dirty="0"/>
              </a:p>
            </p:txBody>
          </p:sp>
        </mc:Choice>
        <mc:Fallback xmlns="">
          <p:sp>
            <p:nvSpPr>
              <p:cNvPr id="5" name="テキスト プレースホルダー 4">
                <a:extLst>
                  <a:ext uri="{FF2B5EF4-FFF2-40B4-BE49-F238E27FC236}">
                    <a16:creationId xmlns:a16="http://schemas.microsoft.com/office/drawing/2014/main" id="{244111B8-A1FF-ABEE-724A-39C633A2A805}"/>
                  </a:ext>
                </a:extLst>
              </p:cNvPr>
              <p:cNvSpPr>
                <a:spLocks noGrp="1" noRot="1" noChangeAspect="1" noMove="1" noResize="1" noEditPoints="1" noAdjustHandles="1" noChangeArrowheads="1" noChangeShapeType="1" noTextEdit="1"/>
              </p:cNvSpPr>
              <p:nvPr>
                <p:ph type="body" sz="quarter" idx="14"/>
              </p:nvPr>
            </p:nvSpPr>
            <p:spPr>
              <a:xfrm>
                <a:off x="815182" y="1154243"/>
                <a:ext cx="11136312" cy="4818115"/>
              </a:xfrm>
              <a:blipFill>
                <a:blip r:embed="rId3"/>
                <a:stretch>
                  <a:fillRect l="-1697" t="-189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450012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5B7EF-FD52-531D-AD9B-831707AB485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6379368-7182-420F-6B7A-F4C97087B8E8}"/>
              </a:ext>
            </a:extLst>
          </p:cNvPr>
          <p:cNvSpPr>
            <a:spLocks noGrp="1"/>
          </p:cNvSpPr>
          <p:nvPr>
            <p:ph type="title"/>
          </p:nvPr>
        </p:nvSpPr>
        <p:spPr/>
        <p:txBody>
          <a:bodyPr/>
          <a:lstStyle/>
          <a:p>
            <a:r>
              <a:rPr kumimoji="1" lang="ja-JP" altLang="en-US" dirty="0"/>
              <a:t>せん妄判別モデルの性能評価実験条件</a:t>
            </a:r>
          </a:p>
        </p:txBody>
      </p:sp>
      <p:sp>
        <p:nvSpPr>
          <p:cNvPr id="4" name="テキスト プレースホルダー 3">
            <a:extLst>
              <a:ext uri="{FF2B5EF4-FFF2-40B4-BE49-F238E27FC236}">
                <a16:creationId xmlns:a16="http://schemas.microsoft.com/office/drawing/2014/main" id="{59A9428D-5D83-6ACF-9E50-7EA5BC0BD940}"/>
              </a:ext>
            </a:extLst>
          </p:cNvPr>
          <p:cNvSpPr>
            <a:spLocks noGrp="1"/>
          </p:cNvSpPr>
          <p:nvPr>
            <p:ph type="body" sz="half" idx="13"/>
          </p:nvPr>
        </p:nvSpPr>
        <p:spPr>
          <a:xfrm>
            <a:off x="1004846" y="6898513"/>
            <a:ext cx="7668000" cy="206851"/>
          </a:xfrm>
        </p:spPr>
        <p:txBody>
          <a:bodyPr/>
          <a:lstStyle/>
          <a:p>
            <a:endParaRPr kumimoji="1" lang="ja-JP" altLang="en-US" dirty="0"/>
          </a:p>
        </p:txBody>
      </p:sp>
      <p:sp>
        <p:nvSpPr>
          <p:cNvPr id="5" name="テキスト プレースホルダー 4">
            <a:extLst>
              <a:ext uri="{FF2B5EF4-FFF2-40B4-BE49-F238E27FC236}">
                <a16:creationId xmlns:a16="http://schemas.microsoft.com/office/drawing/2014/main" id="{AA492D7D-D4F8-E54F-90E7-E951DD8BE8E9}"/>
              </a:ext>
            </a:extLst>
          </p:cNvPr>
          <p:cNvSpPr>
            <a:spLocks noGrp="1"/>
          </p:cNvSpPr>
          <p:nvPr>
            <p:ph type="body" sz="quarter" idx="14"/>
          </p:nvPr>
        </p:nvSpPr>
        <p:spPr>
          <a:xfrm>
            <a:off x="2044658" y="3299658"/>
            <a:ext cx="2845030" cy="3322368"/>
          </a:xfrm>
          <a:solidFill>
            <a:schemeClr val="tx2">
              <a:lumMod val="20000"/>
              <a:lumOff val="80000"/>
            </a:schemeClr>
          </a:solidFill>
        </p:spPr>
        <p:txBody>
          <a:bodyPr/>
          <a:lstStyle/>
          <a:p>
            <a:r>
              <a:rPr lang="ja-JP" altLang="en-US" sz="1600" dirty="0"/>
              <a:t>・</a:t>
            </a:r>
            <a:r>
              <a:rPr lang="ja-JP" altLang="en-US" dirty="0"/>
              <a:t>線形回帰</a:t>
            </a:r>
            <a:endParaRPr lang="en-US" altLang="ja-JP" dirty="0"/>
          </a:p>
          <a:p>
            <a:r>
              <a:rPr lang="ja-JP" altLang="en-US" dirty="0"/>
              <a:t>・ロジスティック回帰</a:t>
            </a:r>
            <a:endParaRPr lang="en-US" altLang="ja-JP" dirty="0"/>
          </a:p>
          <a:p>
            <a:r>
              <a:rPr lang="ja-JP" altLang="en-US" dirty="0"/>
              <a:t>・</a:t>
            </a:r>
            <a:r>
              <a:rPr lang="en-US" altLang="ja-JP" dirty="0"/>
              <a:t>SVM</a:t>
            </a:r>
          </a:p>
          <a:p>
            <a:r>
              <a:rPr lang="ja-JP" altLang="en-US" dirty="0"/>
              <a:t>・決定木</a:t>
            </a:r>
            <a:endParaRPr lang="en-US" altLang="ja-JP" dirty="0"/>
          </a:p>
          <a:p>
            <a:r>
              <a:rPr lang="ja-JP" altLang="en-US" dirty="0"/>
              <a:t>・ランダムフォレスト</a:t>
            </a:r>
            <a:endParaRPr lang="en-US" altLang="ja-JP" dirty="0"/>
          </a:p>
          <a:p>
            <a:r>
              <a:rPr lang="ja-JP" altLang="en-US" dirty="0"/>
              <a:t>・</a:t>
            </a:r>
            <a:r>
              <a:rPr lang="en-US" altLang="ja-JP" dirty="0"/>
              <a:t>XGBoost</a:t>
            </a:r>
          </a:p>
          <a:p>
            <a:r>
              <a:rPr lang="ja-JP" altLang="en-US" dirty="0"/>
              <a:t>・</a:t>
            </a:r>
            <a:r>
              <a:rPr lang="en-US" altLang="ja-JP" dirty="0"/>
              <a:t>k</a:t>
            </a:r>
            <a:r>
              <a:rPr lang="ja-JP" altLang="en-US" dirty="0"/>
              <a:t>近傍法</a:t>
            </a:r>
            <a:endParaRPr lang="en-US" altLang="ja-JP" dirty="0"/>
          </a:p>
          <a:p>
            <a:endParaRPr lang="en-US" altLang="ja-JP" dirty="0"/>
          </a:p>
          <a:p>
            <a:endParaRPr lang="en-US" altLang="ja-JP" dirty="0"/>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7EE7A114-4073-EDCA-3EBE-659AAFBC3368}"/>
                  </a:ext>
                </a:extLst>
              </p:cNvPr>
              <p:cNvSpPr txBox="1"/>
              <p:nvPr/>
            </p:nvSpPr>
            <p:spPr>
              <a:xfrm>
                <a:off x="6383338" y="3513436"/>
                <a:ext cx="4218103" cy="1569660"/>
              </a:xfrm>
              <a:prstGeom prst="rect">
                <a:avLst/>
              </a:prstGeom>
              <a:solidFill>
                <a:schemeClr val="tx2">
                  <a:lumMod val="20000"/>
                  <a:lumOff val="80000"/>
                </a:schemeClr>
              </a:solidFill>
            </p:spPr>
            <p:txBody>
              <a:bodyPr wrap="square" rtlCol="0">
                <a:spAutoFit/>
              </a:bodyPr>
              <a:lstStyle/>
              <a:p>
                <a:r>
                  <a:rPr lang="ja-JP" altLang="en-US" sz="2400" dirty="0"/>
                  <a:t>・</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𝜇</m:t>
                        </m:r>
                      </m:e>
                      <m:sub>
                        <m:r>
                          <a:rPr lang="en-US" altLang="ja-JP" sz="2400" b="0" i="1" smtClean="0">
                            <a:latin typeface="Cambria Math" panose="02040503050406030204" pitchFamily="18" charset="0"/>
                          </a:rPr>
                          <m:t>30</m:t>
                        </m:r>
                      </m:sub>
                    </m:sSub>
                  </m:oMath>
                </a14:m>
                <a:r>
                  <a:rPr lang="ja-JP" altLang="en-US" sz="2400" b="0" dirty="0"/>
                  <a:t>（</a:t>
                </a:r>
                <a:r>
                  <a:rPr lang="en-US" altLang="ja-JP" sz="2400" b="0" dirty="0"/>
                  <a:t>30</a:t>
                </a:r>
                <a:r>
                  <a:rPr lang="ja-JP" altLang="en-US" sz="2400" b="0" dirty="0"/>
                  <a:t>フレームの平均）</a:t>
                </a:r>
                <a:endParaRPr lang="en-US" altLang="ja-JP" sz="2400" b="0" dirty="0"/>
              </a:p>
              <a:p>
                <a:r>
                  <a:rPr lang="ja-JP" altLang="en-US" sz="2400" dirty="0"/>
                  <a:t>・</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𝜇</m:t>
                        </m:r>
                      </m:e>
                      <m:sub>
                        <m:r>
                          <a:rPr lang="en-US" altLang="ja-JP" sz="2400" i="1">
                            <a:latin typeface="Cambria Math" panose="02040503050406030204" pitchFamily="18" charset="0"/>
                          </a:rPr>
                          <m:t>1</m:t>
                        </m:r>
                        <m:r>
                          <a:rPr lang="en-US" altLang="ja-JP" sz="2400" b="0" i="1" smtClean="0">
                            <a:latin typeface="Cambria Math" panose="02040503050406030204" pitchFamily="18" charset="0"/>
                          </a:rPr>
                          <m:t>0</m:t>
                        </m:r>
                      </m:sub>
                    </m:sSub>
                  </m:oMath>
                </a14:m>
                <a:r>
                  <a:rPr lang="ja-JP" altLang="en-US" sz="2400" dirty="0"/>
                  <a:t>（</a:t>
                </a:r>
                <a:r>
                  <a:rPr lang="en-US" altLang="ja-JP" sz="2400" dirty="0"/>
                  <a:t>10</a:t>
                </a:r>
                <a:r>
                  <a:rPr lang="ja-JP" altLang="en-US" sz="2400" dirty="0"/>
                  <a:t>フレームの平均）</a:t>
                </a:r>
                <a:endParaRPr lang="en-US" altLang="ja-JP" sz="2400" dirty="0"/>
              </a:p>
              <a:p>
                <a:r>
                  <a:rPr lang="ja-JP" altLang="en-US" sz="2400" dirty="0"/>
                  <a:t>・</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𝜎</m:t>
                        </m:r>
                      </m:e>
                      <m:sub>
                        <m:r>
                          <a:rPr lang="en-US" altLang="ja-JP" sz="2400" b="0" i="1" smtClean="0">
                            <a:latin typeface="Cambria Math" panose="02040503050406030204" pitchFamily="18" charset="0"/>
                          </a:rPr>
                          <m:t>30</m:t>
                        </m:r>
                      </m:sub>
                    </m:sSub>
                  </m:oMath>
                </a14:m>
                <a:r>
                  <a:rPr lang="ja-JP" altLang="en-US" sz="2400" dirty="0"/>
                  <a:t>（</a:t>
                </a:r>
                <a:r>
                  <a:rPr lang="en-US" altLang="ja-JP" sz="2400" dirty="0"/>
                  <a:t>30</a:t>
                </a:r>
                <a:r>
                  <a:rPr lang="ja-JP" altLang="en-US" sz="2400" dirty="0"/>
                  <a:t>フレームの標準偏差）</a:t>
                </a:r>
                <a:endParaRPr lang="en-US" altLang="ja-JP" sz="2400" dirty="0"/>
              </a:p>
              <a:p>
                <a:r>
                  <a:rPr lang="ja-JP" altLang="en-US" sz="2400" dirty="0"/>
                  <a:t>・</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𝜎</m:t>
                        </m:r>
                      </m:e>
                      <m:sub>
                        <m:r>
                          <a:rPr lang="en-US" altLang="ja-JP" sz="2400" b="0" i="1" smtClean="0">
                            <a:latin typeface="Cambria Math" panose="02040503050406030204" pitchFamily="18" charset="0"/>
                          </a:rPr>
                          <m:t>10</m:t>
                        </m:r>
                      </m:sub>
                    </m:sSub>
                  </m:oMath>
                </a14:m>
                <a:r>
                  <a:rPr lang="ja-JP" altLang="en-US" sz="2400" dirty="0"/>
                  <a:t>（</a:t>
                </a:r>
                <a:r>
                  <a:rPr lang="en-US" altLang="ja-JP" sz="2400" dirty="0"/>
                  <a:t>10</a:t>
                </a:r>
                <a:r>
                  <a:rPr lang="ja-JP" altLang="en-US" sz="2400" dirty="0"/>
                  <a:t>フレームの標準偏差）</a:t>
                </a:r>
                <a:endParaRPr lang="en-US" altLang="ja-JP" sz="2400" dirty="0"/>
              </a:p>
            </p:txBody>
          </p:sp>
        </mc:Choice>
        <mc:Fallback xmlns="">
          <p:sp>
            <p:nvSpPr>
              <p:cNvPr id="8" name="テキスト ボックス 7">
                <a:extLst>
                  <a:ext uri="{FF2B5EF4-FFF2-40B4-BE49-F238E27FC236}">
                    <a16:creationId xmlns:a16="http://schemas.microsoft.com/office/drawing/2014/main" id="{7EE7A114-4073-EDCA-3EBE-659AAFBC3368}"/>
                  </a:ext>
                </a:extLst>
              </p:cNvPr>
              <p:cNvSpPr txBox="1">
                <a:spLocks noRot="1" noChangeAspect="1" noMove="1" noResize="1" noEditPoints="1" noAdjustHandles="1" noChangeArrowheads="1" noChangeShapeType="1" noTextEdit="1"/>
              </p:cNvSpPr>
              <p:nvPr/>
            </p:nvSpPr>
            <p:spPr>
              <a:xfrm>
                <a:off x="6383338" y="3513436"/>
                <a:ext cx="4218103" cy="1569660"/>
              </a:xfrm>
              <a:prstGeom prst="rect">
                <a:avLst/>
              </a:prstGeom>
              <a:blipFill>
                <a:blip r:embed="rId3"/>
                <a:stretch>
                  <a:fillRect l="-2168" t="-4264" r="-1012" b="-6589"/>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E9E5D65C-DA42-758A-5F99-52A21A9480CA}"/>
              </a:ext>
            </a:extLst>
          </p:cNvPr>
          <p:cNvSpPr txBox="1"/>
          <p:nvPr/>
        </p:nvSpPr>
        <p:spPr>
          <a:xfrm>
            <a:off x="1055688" y="1096951"/>
            <a:ext cx="10655300" cy="1569660"/>
          </a:xfrm>
          <a:prstGeom prst="rect">
            <a:avLst/>
          </a:prstGeom>
          <a:noFill/>
        </p:spPr>
        <p:txBody>
          <a:bodyPr wrap="square" rtlCol="0">
            <a:spAutoFit/>
          </a:bodyPr>
          <a:lstStyle/>
          <a:p>
            <a:r>
              <a:rPr kumimoji="1" lang="ja-JP" altLang="en-US" sz="2400" dirty="0"/>
              <a:t>使用する手法は以下の</a:t>
            </a:r>
            <a:r>
              <a:rPr lang="en-US" altLang="ja-JP" sz="2400" dirty="0"/>
              <a:t>7</a:t>
            </a:r>
            <a:r>
              <a:rPr kumimoji="1" lang="ja-JP" altLang="en-US" sz="2400" dirty="0"/>
              <a:t>種類：</a:t>
            </a:r>
            <a:endParaRPr kumimoji="1" lang="en-US" altLang="ja-JP" sz="2400" dirty="0"/>
          </a:p>
          <a:p>
            <a:pPr marL="342900" indent="-342900">
              <a:buFont typeface="Wingdings" panose="05000000000000000000" pitchFamily="2" charset="2"/>
              <a:buChar char="l"/>
            </a:pPr>
            <a:r>
              <a:rPr kumimoji="1" lang="ja-JP" altLang="en-US" sz="2400" dirty="0"/>
              <a:t>回帰</a:t>
            </a:r>
            <a:r>
              <a:rPr lang="en-US" altLang="ja-JP" sz="2400" dirty="0"/>
              <a:t> </a:t>
            </a:r>
            <a:r>
              <a:rPr lang="ja-JP" altLang="en-US" sz="2400" dirty="0"/>
              <a:t>→ 線形回帰、ロジスティック回帰、</a:t>
            </a:r>
            <a:r>
              <a:rPr lang="en-US" altLang="ja-JP" sz="2400" dirty="0"/>
              <a:t>SVM</a:t>
            </a:r>
          </a:p>
          <a:p>
            <a:pPr marL="342900" indent="-342900">
              <a:buFont typeface="Wingdings" panose="05000000000000000000" pitchFamily="2" charset="2"/>
              <a:buChar char="l"/>
            </a:pPr>
            <a:r>
              <a:rPr kumimoji="1" lang="ja-JP" altLang="en-US" sz="2400" dirty="0"/>
              <a:t>木構造アルゴリズム</a:t>
            </a:r>
            <a:r>
              <a:rPr lang="en-US" altLang="ja-JP" sz="2400" dirty="0"/>
              <a:t> </a:t>
            </a:r>
            <a:r>
              <a:rPr lang="ja-JP" altLang="en-US" sz="2400" dirty="0"/>
              <a:t>→ 決定木、ランダムフォレスト、</a:t>
            </a:r>
            <a:r>
              <a:rPr lang="en-US" altLang="ja-JP" sz="2400" dirty="0"/>
              <a:t>XGBoost</a:t>
            </a:r>
            <a:endParaRPr kumimoji="1" lang="en-US" altLang="ja-JP" sz="2400" dirty="0"/>
          </a:p>
          <a:p>
            <a:pPr marL="342900" indent="-342900">
              <a:buFont typeface="Wingdings" panose="05000000000000000000" pitchFamily="2" charset="2"/>
              <a:buChar char="l"/>
            </a:pPr>
            <a:r>
              <a:rPr lang="ja-JP" altLang="en-US" sz="2400" dirty="0"/>
              <a:t>クラスタリング → </a:t>
            </a:r>
            <a:r>
              <a:rPr lang="en-US" altLang="ja-JP" sz="2400" dirty="0"/>
              <a:t>k</a:t>
            </a:r>
            <a:r>
              <a:rPr kumimoji="1" lang="ja-JP" altLang="en-US" sz="2400" dirty="0"/>
              <a:t>近傍法</a:t>
            </a:r>
          </a:p>
        </p:txBody>
      </p:sp>
      <p:sp>
        <p:nvSpPr>
          <p:cNvPr id="7" name="テキスト ボックス 6">
            <a:extLst>
              <a:ext uri="{FF2B5EF4-FFF2-40B4-BE49-F238E27FC236}">
                <a16:creationId xmlns:a16="http://schemas.microsoft.com/office/drawing/2014/main" id="{BFC288F9-5DFD-315F-0FD2-DF9F777481B3}"/>
              </a:ext>
            </a:extLst>
          </p:cNvPr>
          <p:cNvSpPr txBox="1"/>
          <p:nvPr/>
        </p:nvSpPr>
        <p:spPr>
          <a:xfrm>
            <a:off x="2044658" y="2752302"/>
            <a:ext cx="8556783" cy="461665"/>
          </a:xfrm>
          <a:prstGeom prst="rect">
            <a:avLst/>
          </a:prstGeom>
          <a:noFill/>
        </p:spPr>
        <p:txBody>
          <a:bodyPr wrap="square" rtlCol="0">
            <a:spAutoFit/>
          </a:bodyPr>
          <a:lstStyle/>
          <a:p>
            <a:r>
              <a:rPr kumimoji="1" lang="ja-JP" altLang="en-US" sz="2400" dirty="0"/>
              <a:t>　　機械学習手法　　　　　　　　　　　　　　　　特徴量設計</a:t>
            </a:r>
          </a:p>
        </p:txBody>
      </p:sp>
      <p:sp>
        <p:nvSpPr>
          <p:cNvPr id="9" name="乗算記号 8">
            <a:extLst>
              <a:ext uri="{FF2B5EF4-FFF2-40B4-BE49-F238E27FC236}">
                <a16:creationId xmlns:a16="http://schemas.microsoft.com/office/drawing/2014/main" id="{86F47118-E121-7234-6249-41500BAFE4E5}"/>
              </a:ext>
            </a:extLst>
          </p:cNvPr>
          <p:cNvSpPr/>
          <p:nvPr/>
        </p:nvSpPr>
        <p:spPr>
          <a:xfrm>
            <a:off x="5179313" y="4000047"/>
            <a:ext cx="914400" cy="914400"/>
          </a:xfrm>
          <a:prstGeom prst="mathMultiply">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96925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2A42EB-E485-DD9E-189E-F4DD1AEC6FC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AB6F818-50FC-E717-20ED-199A9A489605}"/>
              </a:ext>
            </a:extLst>
          </p:cNvPr>
          <p:cNvSpPr>
            <a:spLocks noGrp="1"/>
          </p:cNvSpPr>
          <p:nvPr>
            <p:ph type="title"/>
          </p:nvPr>
        </p:nvSpPr>
        <p:spPr>
          <a:xfrm>
            <a:off x="1055688" y="518817"/>
            <a:ext cx="10655300" cy="492443"/>
          </a:xfrm>
        </p:spPr>
        <p:txBody>
          <a:bodyPr/>
          <a:lstStyle/>
          <a:p>
            <a:r>
              <a:rPr kumimoji="1" lang="ja-JP" altLang="en-US" dirty="0"/>
              <a:t>せん妄判別モデルの性能評価実験</a:t>
            </a:r>
          </a:p>
        </p:txBody>
      </p:sp>
      <p:sp>
        <p:nvSpPr>
          <p:cNvPr id="4" name="テキスト プレースホルダー 3">
            <a:extLst>
              <a:ext uri="{FF2B5EF4-FFF2-40B4-BE49-F238E27FC236}">
                <a16:creationId xmlns:a16="http://schemas.microsoft.com/office/drawing/2014/main" id="{9EC1AD7F-C14B-F82F-898E-777E1473061C}"/>
              </a:ext>
            </a:extLst>
          </p:cNvPr>
          <p:cNvSpPr>
            <a:spLocks noGrp="1"/>
          </p:cNvSpPr>
          <p:nvPr>
            <p:ph type="body" sz="half" idx="13"/>
          </p:nvPr>
        </p:nvSpPr>
        <p:spPr/>
        <p:txBody>
          <a:bodyPr/>
          <a:lstStyle/>
          <a:p>
            <a:endParaRPr kumimoji="1" lang="ja-JP" altLang="en-US"/>
          </a:p>
        </p:txBody>
      </p:sp>
      <p:sp>
        <p:nvSpPr>
          <p:cNvPr id="5" name="テキスト プレースホルダー 4">
            <a:extLst>
              <a:ext uri="{FF2B5EF4-FFF2-40B4-BE49-F238E27FC236}">
                <a16:creationId xmlns:a16="http://schemas.microsoft.com/office/drawing/2014/main" id="{E1093007-E048-BE76-5CA6-28E7FA54993C}"/>
              </a:ext>
            </a:extLst>
          </p:cNvPr>
          <p:cNvSpPr>
            <a:spLocks noGrp="1"/>
          </p:cNvSpPr>
          <p:nvPr>
            <p:ph type="body" sz="quarter" idx="14"/>
          </p:nvPr>
        </p:nvSpPr>
        <p:spPr>
          <a:xfrm>
            <a:off x="1042988" y="1077130"/>
            <a:ext cx="10655300" cy="5392369"/>
          </a:xfrm>
        </p:spPr>
        <p:txBody>
          <a:bodyPr/>
          <a:lstStyle/>
          <a:p>
            <a:pPr>
              <a:lnSpc>
                <a:spcPct val="100000"/>
              </a:lnSpc>
            </a:pPr>
            <a:r>
              <a:rPr lang="ja-JP" altLang="en-US" dirty="0"/>
              <a:t>本実験では、せん妄の判別のために複数の機械学習手法と特徴量を使用して</a:t>
            </a:r>
            <a:endParaRPr lang="en-US" altLang="ja-JP" dirty="0"/>
          </a:p>
          <a:p>
            <a:r>
              <a:rPr lang="ja-JP" altLang="en-US" dirty="0"/>
              <a:t>モデルを構築し、モデルの性能を比較する。</a:t>
            </a:r>
            <a:endParaRPr lang="en-US" altLang="ja-JP" dirty="0"/>
          </a:p>
          <a:p>
            <a:endParaRPr lang="en-US" altLang="ja-JP" dirty="0"/>
          </a:p>
          <a:p>
            <a:pPr marL="342900" indent="-342900">
              <a:buFont typeface="Wingdings" panose="05000000000000000000" pitchFamily="2" charset="2"/>
              <a:buChar char="l"/>
            </a:pPr>
            <a:r>
              <a:rPr lang="ja-JP" altLang="en-US" dirty="0"/>
              <a:t>モデルの学習方法： </a:t>
            </a:r>
            <a:r>
              <a:rPr lang="en-US" altLang="ja-JP" dirty="0"/>
              <a:t>leave one person out</a:t>
            </a:r>
            <a:r>
              <a:rPr lang="ja-JP" altLang="en-US" dirty="0"/>
              <a:t>法</a:t>
            </a:r>
            <a:endParaRPr lang="en-US" altLang="ja-JP" dirty="0"/>
          </a:p>
          <a:p>
            <a:pPr marL="635000" lvl="1" indent="-457200">
              <a:buFont typeface="+mj-lt"/>
              <a:buAutoNum type="arabicPeriod"/>
            </a:pPr>
            <a:r>
              <a:rPr lang="ja-JP" altLang="en-US" dirty="0"/>
              <a:t>入院患者</a:t>
            </a:r>
            <a:r>
              <a:rPr lang="en-US" altLang="ja-JP" dirty="0"/>
              <a:t>31</a:t>
            </a:r>
            <a:r>
              <a:rPr lang="ja-JP" altLang="en-US" dirty="0"/>
              <a:t>名分のデータの内、</a:t>
            </a:r>
            <a:r>
              <a:rPr lang="en-US" altLang="ja-JP" dirty="0"/>
              <a:t>30</a:t>
            </a:r>
            <a:r>
              <a:rPr lang="ja-JP" altLang="en-US" dirty="0"/>
              <a:t>名分を学習データとし、                     パラメータチューニングを行い、モデル構築</a:t>
            </a:r>
            <a:endParaRPr lang="en-US" altLang="ja-JP" dirty="0"/>
          </a:p>
          <a:p>
            <a:pPr marL="635000" lvl="1" indent="-457200">
              <a:buFont typeface="+mj-lt"/>
              <a:buAutoNum type="arabicPeriod"/>
            </a:pPr>
            <a:r>
              <a:rPr lang="ja-JP" altLang="en-US" dirty="0"/>
              <a:t>残り</a:t>
            </a:r>
            <a:r>
              <a:rPr lang="en-US" altLang="ja-JP" dirty="0"/>
              <a:t>1</a:t>
            </a:r>
            <a:r>
              <a:rPr lang="ja-JP" altLang="en-US" dirty="0"/>
              <a:t>名分をテストデータとして分類精度検証</a:t>
            </a:r>
            <a:endParaRPr lang="en-US" altLang="ja-JP" dirty="0"/>
          </a:p>
          <a:p>
            <a:pPr marL="635000" lvl="1" indent="-457200">
              <a:buFont typeface="+mj-lt"/>
              <a:buAutoNum type="arabicPeriod"/>
            </a:pPr>
            <a:r>
              <a:rPr lang="ja-JP" altLang="en-US" dirty="0"/>
              <a:t>テストデータを変更して、</a:t>
            </a:r>
            <a:r>
              <a:rPr lang="en-US" altLang="ja-JP" dirty="0"/>
              <a:t>1</a:t>
            </a:r>
            <a:r>
              <a:rPr lang="ja-JP" altLang="en-US" dirty="0"/>
              <a:t>～２を繰り返す</a:t>
            </a:r>
            <a:br>
              <a:rPr lang="en-US" altLang="ja-JP" dirty="0"/>
            </a:br>
            <a:r>
              <a:rPr lang="ja-JP" altLang="en-US" dirty="0"/>
              <a:t>→</a:t>
            </a:r>
            <a:r>
              <a:rPr lang="en-US" altLang="ja-JP" dirty="0"/>
              <a:t>31</a:t>
            </a:r>
            <a:r>
              <a:rPr lang="ja-JP" altLang="en-US" dirty="0"/>
              <a:t>名全員に対して行い、必ず</a:t>
            </a:r>
            <a:r>
              <a:rPr lang="en-US" altLang="ja-JP" dirty="0"/>
              <a:t>1</a:t>
            </a:r>
            <a:r>
              <a:rPr lang="ja-JP" altLang="en-US" dirty="0"/>
              <a:t>度はテストデータとして使用</a:t>
            </a:r>
            <a:endParaRPr lang="en-US" altLang="ja-JP" dirty="0"/>
          </a:p>
          <a:p>
            <a:endParaRPr lang="en-US" altLang="ja-JP" dirty="0"/>
          </a:p>
          <a:p>
            <a:endParaRPr lang="en-US" altLang="ja-JP" dirty="0"/>
          </a:p>
        </p:txBody>
      </p:sp>
    </p:spTree>
    <p:extLst>
      <p:ext uri="{BB962C8B-B14F-4D97-AF65-F5344CB8AC3E}">
        <p14:creationId xmlns:p14="http://schemas.microsoft.com/office/powerpoint/2010/main" val="1505978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30A56-EB6B-2002-A352-EBAFA22A45F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48AA051-40E1-5BFB-E089-B27C45F5E6A7}"/>
              </a:ext>
            </a:extLst>
          </p:cNvPr>
          <p:cNvSpPr>
            <a:spLocks noGrp="1"/>
          </p:cNvSpPr>
          <p:nvPr>
            <p:ph type="title"/>
          </p:nvPr>
        </p:nvSpPr>
        <p:spPr/>
        <p:txBody>
          <a:bodyPr/>
          <a:lstStyle/>
          <a:p>
            <a:r>
              <a:rPr kumimoji="1" lang="ja-JP" altLang="en-US" dirty="0"/>
              <a:t>せん妄判別モデルの性能評価実験条件</a:t>
            </a:r>
          </a:p>
        </p:txBody>
      </p:sp>
      <p:sp>
        <p:nvSpPr>
          <p:cNvPr id="4" name="テキスト プレースホルダー 3">
            <a:extLst>
              <a:ext uri="{FF2B5EF4-FFF2-40B4-BE49-F238E27FC236}">
                <a16:creationId xmlns:a16="http://schemas.microsoft.com/office/drawing/2014/main" id="{E3BFE2E8-3BBB-B405-639F-E4FDEF9866F1}"/>
              </a:ext>
            </a:extLst>
          </p:cNvPr>
          <p:cNvSpPr>
            <a:spLocks noGrp="1"/>
          </p:cNvSpPr>
          <p:nvPr>
            <p:ph type="body" sz="half" idx="13"/>
          </p:nvPr>
        </p:nvSpPr>
        <p:spPr/>
        <p:txBody>
          <a:bodyPr/>
          <a:lstStyle/>
          <a:p>
            <a:endParaRPr kumimoji="1" lang="ja-JP" altLang="en-US"/>
          </a:p>
        </p:txBody>
      </p:sp>
      <p:sp>
        <p:nvSpPr>
          <p:cNvPr id="5" name="テキスト プレースホルダー 4">
            <a:extLst>
              <a:ext uri="{FF2B5EF4-FFF2-40B4-BE49-F238E27FC236}">
                <a16:creationId xmlns:a16="http://schemas.microsoft.com/office/drawing/2014/main" id="{2A50144A-706C-2553-108B-1C4304026403}"/>
              </a:ext>
            </a:extLst>
          </p:cNvPr>
          <p:cNvSpPr>
            <a:spLocks noGrp="1"/>
          </p:cNvSpPr>
          <p:nvPr>
            <p:ph type="body" sz="quarter" idx="14"/>
          </p:nvPr>
        </p:nvSpPr>
        <p:spPr>
          <a:xfrm>
            <a:off x="1055688" y="1168400"/>
            <a:ext cx="10655300" cy="5366969"/>
          </a:xfrm>
        </p:spPr>
        <p:txBody>
          <a:bodyPr/>
          <a:lstStyle/>
          <a:p>
            <a:r>
              <a:rPr lang="ja-JP" altLang="en-US" dirty="0"/>
              <a:t>最適なパラメータを設定するためにパラメータチューニング</a:t>
            </a:r>
            <a:endParaRPr lang="en-US" altLang="ja-JP" dirty="0"/>
          </a:p>
          <a:p>
            <a:pPr marL="342900" indent="-342900">
              <a:buFont typeface="Wingdings" panose="05000000000000000000" pitchFamily="2" charset="2"/>
              <a:buChar char="l"/>
            </a:pPr>
            <a:r>
              <a:rPr lang="ja-JP" altLang="en-US" dirty="0"/>
              <a:t>学習データ</a:t>
            </a:r>
            <a:r>
              <a:rPr lang="en-US" altLang="ja-JP" dirty="0"/>
              <a:t>30</a:t>
            </a:r>
            <a:r>
              <a:rPr lang="ja-JP" altLang="en-US" dirty="0"/>
              <a:t>名分に対して</a:t>
            </a:r>
            <a:r>
              <a:rPr lang="en-US" altLang="ja-JP" dirty="0"/>
              <a:t>3</a:t>
            </a:r>
            <a:r>
              <a:rPr lang="ja-JP" altLang="en-US" dirty="0"/>
              <a:t>分割の交差検証でパラメータを決定</a:t>
            </a:r>
            <a:endParaRPr lang="en-US" altLang="ja-JP" dirty="0"/>
          </a:p>
          <a:p>
            <a:endParaRPr lang="en-US" altLang="ja-JP" dirty="0"/>
          </a:p>
        </p:txBody>
      </p:sp>
      <mc:AlternateContent xmlns:mc="http://schemas.openxmlformats.org/markup-compatibility/2006" xmlns:a14="http://schemas.microsoft.com/office/drawing/2010/main">
        <mc:Choice Requires="a14">
          <p:graphicFrame>
            <p:nvGraphicFramePr>
              <p:cNvPr id="7" name="表 6">
                <a:extLst>
                  <a:ext uri="{FF2B5EF4-FFF2-40B4-BE49-F238E27FC236}">
                    <a16:creationId xmlns:a16="http://schemas.microsoft.com/office/drawing/2014/main" id="{6098A7BD-067E-441A-99B7-AE352200BBBB}"/>
                  </a:ext>
                </a:extLst>
              </p:cNvPr>
              <p:cNvGraphicFramePr>
                <a:graphicFrameLocks noGrp="1"/>
              </p:cNvGraphicFramePr>
              <p:nvPr>
                <p:extLst>
                  <p:ext uri="{D42A27DB-BD31-4B8C-83A1-F6EECF244321}">
                    <p14:modId xmlns:p14="http://schemas.microsoft.com/office/powerpoint/2010/main" val="3932276305"/>
                  </p:ext>
                </p:extLst>
              </p:nvPr>
            </p:nvGraphicFramePr>
            <p:xfrm>
              <a:off x="1055690" y="2210385"/>
              <a:ext cx="10655298" cy="3383280"/>
            </p:xfrm>
            <a:graphic>
              <a:graphicData uri="http://schemas.openxmlformats.org/drawingml/2006/table">
                <a:tbl>
                  <a:tblPr firstRow="1" bandRow="1">
                    <a:tableStyleId>{5C22544A-7EE6-4342-B048-85BDC9FD1C3A}</a:tableStyleId>
                  </a:tblPr>
                  <a:tblGrid>
                    <a:gridCol w="3551766">
                      <a:extLst>
                        <a:ext uri="{9D8B030D-6E8A-4147-A177-3AD203B41FA5}">
                          <a16:colId xmlns:a16="http://schemas.microsoft.com/office/drawing/2014/main" val="1357865252"/>
                        </a:ext>
                      </a:extLst>
                    </a:gridCol>
                    <a:gridCol w="3551766">
                      <a:extLst>
                        <a:ext uri="{9D8B030D-6E8A-4147-A177-3AD203B41FA5}">
                          <a16:colId xmlns:a16="http://schemas.microsoft.com/office/drawing/2014/main" val="2740874553"/>
                        </a:ext>
                      </a:extLst>
                    </a:gridCol>
                    <a:gridCol w="3551766">
                      <a:extLst>
                        <a:ext uri="{9D8B030D-6E8A-4147-A177-3AD203B41FA5}">
                          <a16:colId xmlns:a16="http://schemas.microsoft.com/office/drawing/2014/main" val="4073137034"/>
                        </a:ext>
                      </a:extLst>
                    </a:gridCol>
                  </a:tblGrid>
                  <a:tr h="311113">
                    <a:tc>
                      <a:txBody>
                        <a:bodyPr/>
                        <a:lstStyle/>
                        <a:p>
                          <a:r>
                            <a:rPr kumimoji="1" lang="ja-JP" altLang="en-US" dirty="0"/>
                            <a:t>学習方法</a:t>
                          </a:r>
                        </a:p>
                      </a:txBody>
                      <a:tcPr/>
                    </a:tc>
                    <a:tc>
                      <a:txBody>
                        <a:bodyPr/>
                        <a:lstStyle/>
                        <a:p>
                          <a:r>
                            <a:rPr kumimoji="1" lang="ja-JP" altLang="en-US" dirty="0"/>
                            <a:t>パラメータ</a:t>
                          </a:r>
                        </a:p>
                      </a:txBody>
                      <a:tcPr/>
                    </a:tc>
                    <a:tc>
                      <a:txBody>
                        <a:bodyPr/>
                        <a:lstStyle/>
                        <a:p>
                          <a:r>
                            <a:rPr kumimoji="1" lang="ja-JP" altLang="en-US" dirty="0"/>
                            <a:t>設定値</a:t>
                          </a:r>
                        </a:p>
                      </a:txBody>
                      <a:tcPr/>
                    </a:tc>
                    <a:extLst>
                      <a:ext uri="{0D108BD9-81ED-4DB2-BD59-A6C34878D82A}">
                        <a16:rowId xmlns:a16="http://schemas.microsoft.com/office/drawing/2014/main" val="1318784786"/>
                      </a:ext>
                    </a:extLst>
                  </a:tr>
                  <a:tr h="808470">
                    <a:tc>
                      <a:txBody>
                        <a:bodyPr/>
                        <a:lstStyle/>
                        <a:p>
                          <a:r>
                            <a:rPr kumimoji="1" lang="ja-JP" altLang="en-US" dirty="0"/>
                            <a:t>ロジスティック回帰</a:t>
                          </a:r>
                        </a:p>
                      </a:txBody>
                      <a:tcPr/>
                    </a:tc>
                    <a:tc>
                      <a:txBody>
                        <a:bodyPr/>
                        <a:lstStyle/>
                        <a:p>
                          <a:r>
                            <a:rPr kumimoji="1" lang="ja-JP" altLang="en-US" dirty="0"/>
                            <a:t>正則度強度</a:t>
                          </a:r>
                          <a:r>
                            <a:rPr kumimoji="1" lang="en-US" altLang="ja-JP" dirty="0"/>
                            <a:t>(C)</a:t>
                          </a:r>
                        </a:p>
                        <a:p>
                          <a:r>
                            <a:rPr kumimoji="1" lang="ja-JP" altLang="en-US" dirty="0"/>
                            <a:t>ペナルティ</a:t>
                          </a:r>
                          <a:r>
                            <a:rPr kumimoji="1" lang="en-US" altLang="ja-JP" dirty="0"/>
                            <a:t>(penalty)</a:t>
                          </a:r>
                        </a:p>
                        <a:p>
                          <a:r>
                            <a:rPr kumimoji="1" lang="ja-JP" altLang="en-US" dirty="0"/>
                            <a:t>ソルバー</a:t>
                          </a:r>
                          <a:r>
                            <a:rPr kumimoji="1" lang="en-US" altLang="ja-JP" dirty="0"/>
                            <a:t>(solver)</a:t>
                          </a:r>
                          <a:endParaRPr kumimoji="1" lang="ja-JP" altLang="en-US" dirty="0"/>
                        </a:p>
                      </a:txBody>
                      <a:tcPr/>
                    </a:tc>
                    <a:tc>
                      <a:txBody>
                        <a:bodyPr/>
                        <a:lstStyle/>
                        <a:p>
                          <a:r>
                            <a:rPr kumimoji="1" lang="en-US" altLang="ja-JP" dirty="0"/>
                            <a:t>{0.01, 0.1, 1, 10, 100}</a:t>
                          </a:r>
                        </a:p>
                        <a:p>
                          <a:pPr/>
                          <a14:m>
                            <m:oMathPara xmlns:m="http://schemas.openxmlformats.org/officeDocument/2006/math">
                              <m:oMathParaPr>
                                <m:jc m:val="left"/>
                              </m:oMathParaPr>
                              <m:oMath xmlns:m="http://schemas.openxmlformats.org/officeDocument/2006/math">
                                <m:r>
                                  <a:rPr kumimoji="1" lang="en-US" altLang="ja-JP" b="0" i="1" smtClean="0">
                                    <a:latin typeface="Cambria Math" panose="02040503050406030204" pitchFamily="18" charset="0"/>
                                  </a:rPr>
                                  <m:t>𝐿</m:t>
                                </m:r>
                                <m:r>
                                  <a:rPr kumimoji="1" lang="en-US" altLang="ja-JP" b="0" i="1" smtClean="0">
                                    <a:latin typeface="Cambria Math" panose="02040503050406030204" pitchFamily="18" charset="0"/>
                                  </a:rPr>
                                  <m:t>2</m:t>
                                </m:r>
                              </m:oMath>
                            </m:oMathPara>
                          </a14:m>
                          <a:endParaRPr kumimoji="1" lang="en-US" altLang="ja-JP" dirty="0"/>
                        </a:p>
                        <a:p>
                          <a:r>
                            <a:rPr kumimoji="1" lang="en-US" altLang="ja-JP" dirty="0" err="1"/>
                            <a:t>lgfgs</a:t>
                          </a:r>
                          <a:endParaRPr kumimoji="1" lang="ja-JP" altLang="en-US" dirty="0"/>
                        </a:p>
                      </a:txBody>
                      <a:tcPr/>
                    </a:tc>
                    <a:extLst>
                      <a:ext uri="{0D108BD9-81ED-4DB2-BD59-A6C34878D82A}">
                        <a16:rowId xmlns:a16="http://schemas.microsoft.com/office/drawing/2014/main" val="2288513609"/>
                      </a:ext>
                    </a:extLst>
                  </a:tr>
                  <a:tr h="808470">
                    <a:tc>
                      <a:txBody>
                        <a:bodyPr/>
                        <a:lstStyle/>
                        <a:p>
                          <a:r>
                            <a:rPr kumimoji="1" lang="en-US" altLang="ja-JP" dirty="0"/>
                            <a:t>SVM</a:t>
                          </a:r>
                          <a:endParaRPr kumimoji="1" lang="ja-JP" altLang="en-US" dirty="0"/>
                        </a:p>
                      </a:txBody>
                      <a:tcPr/>
                    </a:tc>
                    <a:tc>
                      <a:txBody>
                        <a:bodyPr/>
                        <a:lstStyle/>
                        <a:p>
                          <a:r>
                            <a:rPr kumimoji="1" lang="ja-JP" altLang="en-US" dirty="0"/>
                            <a:t>正則度強度</a:t>
                          </a:r>
                          <a:endParaRPr kumimoji="1" lang="en-US" altLang="ja-JP" dirty="0"/>
                        </a:p>
                        <a:p>
                          <a:r>
                            <a:rPr kumimoji="1" lang="ja-JP" altLang="en-US" dirty="0"/>
                            <a:t>ガンマ</a:t>
                          </a:r>
                          <a:endParaRPr kumimoji="1" lang="en-US" altLang="ja-JP" dirty="0"/>
                        </a:p>
                        <a:p>
                          <a:r>
                            <a:rPr kumimoji="1" lang="ja-JP" altLang="en-US" dirty="0"/>
                            <a:t>カーネル</a:t>
                          </a:r>
                        </a:p>
                      </a:txBody>
                      <a:tcPr/>
                    </a:tc>
                    <a:tc>
                      <a:txBody>
                        <a:bodyPr/>
                        <a:lstStyle/>
                        <a:p>
                          <a:r>
                            <a:rPr kumimoji="1" lang="en-US" altLang="ja-JP" dirty="0"/>
                            <a:t>{0.1, 1, 10, 100}</a:t>
                          </a:r>
                        </a:p>
                        <a:p>
                          <a:r>
                            <a:rPr kumimoji="1" lang="en-US" altLang="ja-JP" dirty="0"/>
                            <a:t>{1, 0.1, 0.01, 0.001}</a:t>
                          </a:r>
                        </a:p>
                        <a:p>
                          <a:r>
                            <a:rPr kumimoji="1" lang="en-US" altLang="ja-JP" dirty="0" err="1"/>
                            <a:t>rbf</a:t>
                          </a:r>
                          <a:endParaRPr kumimoji="1" lang="ja-JP" altLang="en-US" dirty="0"/>
                        </a:p>
                      </a:txBody>
                      <a:tcPr/>
                    </a:tc>
                    <a:extLst>
                      <a:ext uri="{0D108BD9-81ED-4DB2-BD59-A6C34878D82A}">
                        <a16:rowId xmlns:a16="http://schemas.microsoft.com/office/drawing/2014/main" val="520401717"/>
                      </a:ext>
                    </a:extLst>
                  </a:tr>
                  <a:tr h="1051012">
                    <a:tc>
                      <a:txBody>
                        <a:bodyPr/>
                        <a:lstStyle/>
                        <a:p>
                          <a:r>
                            <a:rPr kumimoji="1" lang="ja-JP" altLang="en-US" dirty="0"/>
                            <a:t>決定木</a:t>
                          </a:r>
                        </a:p>
                      </a:txBody>
                      <a:tcPr/>
                    </a:tc>
                    <a:tc>
                      <a:txBody>
                        <a:bodyPr/>
                        <a:lstStyle/>
                        <a:p>
                          <a:r>
                            <a:rPr kumimoji="1" lang="ja-JP" altLang="en-US" dirty="0"/>
                            <a:t>分割基準</a:t>
                          </a:r>
                          <a:endParaRPr kumimoji="1" lang="en-US" altLang="ja-JP" dirty="0"/>
                        </a:p>
                        <a:p>
                          <a:r>
                            <a:rPr kumimoji="1" lang="ja-JP" altLang="en-US" dirty="0"/>
                            <a:t>深さ</a:t>
                          </a:r>
                          <a:endParaRPr kumimoji="1" lang="en-US" altLang="ja-JP" dirty="0"/>
                        </a:p>
                        <a:p>
                          <a:r>
                            <a:rPr kumimoji="1" lang="ja-JP" altLang="en-US" dirty="0"/>
                            <a:t>ノード分割の最小サンプル</a:t>
                          </a:r>
                          <a:endParaRPr kumimoji="1" lang="en-US" altLang="ja-JP" dirty="0"/>
                        </a:p>
                        <a:p>
                          <a:r>
                            <a:rPr kumimoji="1" lang="ja-JP" altLang="en-US" dirty="0"/>
                            <a:t>葉ノードに必要な最小サンプル</a:t>
                          </a:r>
                        </a:p>
                      </a:txBody>
                      <a:tcPr/>
                    </a:tc>
                    <a:tc>
                      <a:txBody>
                        <a:bodyPr/>
                        <a:lstStyle/>
                        <a:p>
                          <a:r>
                            <a:rPr kumimoji="1" lang="en-US" altLang="ja-JP" dirty="0"/>
                            <a:t>{</a:t>
                          </a:r>
                          <a:r>
                            <a:rPr kumimoji="1" lang="en-US" altLang="ja-JP" dirty="0" err="1"/>
                            <a:t>gini</a:t>
                          </a:r>
                          <a:r>
                            <a:rPr kumimoji="1" lang="en-US" altLang="ja-JP" dirty="0"/>
                            <a:t>, entropy}</a:t>
                          </a:r>
                        </a:p>
                        <a:p>
                          <a:r>
                            <a:rPr kumimoji="1" lang="en-US" altLang="ja-JP" dirty="0"/>
                            <a:t>{5, 10, 15}</a:t>
                          </a:r>
                        </a:p>
                        <a:p>
                          <a:r>
                            <a:rPr kumimoji="1" lang="en-US" altLang="ja-JP" dirty="0"/>
                            <a:t>{2, 5, 10}</a:t>
                          </a:r>
                        </a:p>
                        <a:p>
                          <a:r>
                            <a:rPr kumimoji="1" lang="en-US" altLang="ja-JP" dirty="0"/>
                            <a:t>{1, 2, 5}</a:t>
                          </a:r>
                          <a:endParaRPr kumimoji="1" lang="ja-JP" altLang="en-US" dirty="0"/>
                        </a:p>
                      </a:txBody>
                      <a:tcPr/>
                    </a:tc>
                    <a:extLst>
                      <a:ext uri="{0D108BD9-81ED-4DB2-BD59-A6C34878D82A}">
                        <a16:rowId xmlns:a16="http://schemas.microsoft.com/office/drawing/2014/main" val="3383773773"/>
                      </a:ext>
                    </a:extLst>
                  </a:tr>
                </a:tbl>
              </a:graphicData>
            </a:graphic>
          </p:graphicFrame>
        </mc:Choice>
        <mc:Fallback xmlns="">
          <p:graphicFrame>
            <p:nvGraphicFramePr>
              <p:cNvPr id="7" name="表 6">
                <a:extLst>
                  <a:ext uri="{FF2B5EF4-FFF2-40B4-BE49-F238E27FC236}">
                    <a16:creationId xmlns:a16="http://schemas.microsoft.com/office/drawing/2014/main" id="{6098A7BD-067E-441A-99B7-AE352200BBBB}"/>
                  </a:ext>
                </a:extLst>
              </p:cNvPr>
              <p:cNvGraphicFramePr>
                <a:graphicFrameLocks noGrp="1"/>
              </p:cNvGraphicFramePr>
              <p:nvPr>
                <p:extLst>
                  <p:ext uri="{D42A27DB-BD31-4B8C-83A1-F6EECF244321}">
                    <p14:modId xmlns:p14="http://schemas.microsoft.com/office/powerpoint/2010/main" val="3932276305"/>
                  </p:ext>
                </p:extLst>
              </p:nvPr>
            </p:nvGraphicFramePr>
            <p:xfrm>
              <a:off x="1055690" y="2210385"/>
              <a:ext cx="10655298" cy="3383280"/>
            </p:xfrm>
            <a:graphic>
              <a:graphicData uri="http://schemas.openxmlformats.org/drawingml/2006/table">
                <a:tbl>
                  <a:tblPr firstRow="1" bandRow="1">
                    <a:tableStyleId>{5C22544A-7EE6-4342-B048-85BDC9FD1C3A}</a:tableStyleId>
                  </a:tblPr>
                  <a:tblGrid>
                    <a:gridCol w="3551766">
                      <a:extLst>
                        <a:ext uri="{9D8B030D-6E8A-4147-A177-3AD203B41FA5}">
                          <a16:colId xmlns:a16="http://schemas.microsoft.com/office/drawing/2014/main" val="1357865252"/>
                        </a:ext>
                      </a:extLst>
                    </a:gridCol>
                    <a:gridCol w="3551766">
                      <a:extLst>
                        <a:ext uri="{9D8B030D-6E8A-4147-A177-3AD203B41FA5}">
                          <a16:colId xmlns:a16="http://schemas.microsoft.com/office/drawing/2014/main" val="2740874553"/>
                        </a:ext>
                      </a:extLst>
                    </a:gridCol>
                    <a:gridCol w="3551766">
                      <a:extLst>
                        <a:ext uri="{9D8B030D-6E8A-4147-A177-3AD203B41FA5}">
                          <a16:colId xmlns:a16="http://schemas.microsoft.com/office/drawing/2014/main" val="4073137034"/>
                        </a:ext>
                      </a:extLst>
                    </a:gridCol>
                  </a:tblGrid>
                  <a:tr h="365760">
                    <a:tc>
                      <a:txBody>
                        <a:bodyPr/>
                        <a:lstStyle/>
                        <a:p>
                          <a:r>
                            <a:rPr kumimoji="1" lang="ja-JP" altLang="en-US" dirty="0"/>
                            <a:t>学習方法</a:t>
                          </a:r>
                        </a:p>
                      </a:txBody>
                      <a:tcPr/>
                    </a:tc>
                    <a:tc>
                      <a:txBody>
                        <a:bodyPr/>
                        <a:lstStyle/>
                        <a:p>
                          <a:r>
                            <a:rPr kumimoji="1" lang="ja-JP" altLang="en-US" dirty="0"/>
                            <a:t>パラメータ</a:t>
                          </a:r>
                        </a:p>
                      </a:txBody>
                      <a:tcPr/>
                    </a:tc>
                    <a:tc>
                      <a:txBody>
                        <a:bodyPr/>
                        <a:lstStyle/>
                        <a:p>
                          <a:r>
                            <a:rPr kumimoji="1" lang="ja-JP" altLang="en-US" dirty="0"/>
                            <a:t>設定値</a:t>
                          </a:r>
                        </a:p>
                      </a:txBody>
                      <a:tcPr/>
                    </a:tc>
                    <a:extLst>
                      <a:ext uri="{0D108BD9-81ED-4DB2-BD59-A6C34878D82A}">
                        <a16:rowId xmlns:a16="http://schemas.microsoft.com/office/drawing/2014/main" val="1318784786"/>
                      </a:ext>
                    </a:extLst>
                  </a:tr>
                  <a:tr h="914400">
                    <a:tc>
                      <a:txBody>
                        <a:bodyPr/>
                        <a:lstStyle/>
                        <a:p>
                          <a:r>
                            <a:rPr kumimoji="1" lang="ja-JP" altLang="en-US" dirty="0"/>
                            <a:t>ロジスティック回帰</a:t>
                          </a:r>
                        </a:p>
                      </a:txBody>
                      <a:tcPr/>
                    </a:tc>
                    <a:tc>
                      <a:txBody>
                        <a:bodyPr/>
                        <a:lstStyle/>
                        <a:p>
                          <a:r>
                            <a:rPr kumimoji="1" lang="ja-JP" altLang="en-US" dirty="0"/>
                            <a:t>正則度強度</a:t>
                          </a:r>
                          <a:r>
                            <a:rPr kumimoji="1" lang="en-US" altLang="ja-JP" dirty="0"/>
                            <a:t>(C)</a:t>
                          </a:r>
                        </a:p>
                        <a:p>
                          <a:r>
                            <a:rPr kumimoji="1" lang="ja-JP" altLang="en-US" dirty="0"/>
                            <a:t>ペナルティ</a:t>
                          </a:r>
                          <a:r>
                            <a:rPr kumimoji="1" lang="en-US" altLang="ja-JP" dirty="0"/>
                            <a:t>(penalty)</a:t>
                          </a:r>
                        </a:p>
                        <a:p>
                          <a:r>
                            <a:rPr kumimoji="1" lang="ja-JP" altLang="en-US" dirty="0"/>
                            <a:t>ソルバー</a:t>
                          </a:r>
                          <a:r>
                            <a:rPr kumimoji="1" lang="en-US" altLang="ja-JP" dirty="0"/>
                            <a:t>(solver)</a:t>
                          </a:r>
                          <a:endParaRPr kumimoji="1" lang="ja-JP" altLang="en-US" dirty="0"/>
                        </a:p>
                      </a:txBody>
                      <a:tcPr/>
                    </a:tc>
                    <a:tc>
                      <a:txBody>
                        <a:bodyPr/>
                        <a:lstStyle/>
                        <a:p>
                          <a:endParaRPr lang="ja-JP"/>
                        </a:p>
                      </a:txBody>
                      <a:tcPr>
                        <a:blipFill>
                          <a:blip r:embed="rId3"/>
                          <a:stretch>
                            <a:fillRect l="-200172" t="-42667" r="-686" b="-242000"/>
                          </a:stretch>
                        </a:blipFill>
                      </a:tcPr>
                    </a:tc>
                    <a:extLst>
                      <a:ext uri="{0D108BD9-81ED-4DB2-BD59-A6C34878D82A}">
                        <a16:rowId xmlns:a16="http://schemas.microsoft.com/office/drawing/2014/main" val="2288513609"/>
                      </a:ext>
                    </a:extLst>
                  </a:tr>
                  <a:tr h="914400">
                    <a:tc>
                      <a:txBody>
                        <a:bodyPr/>
                        <a:lstStyle/>
                        <a:p>
                          <a:r>
                            <a:rPr kumimoji="1" lang="en-US" altLang="ja-JP" dirty="0"/>
                            <a:t>SVM</a:t>
                          </a:r>
                          <a:endParaRPr kumimoji="1" lang="ja-JP" altLang="en-US" dirty="0"/>
                        </a:p>
                      </a:txBody>
                      <a:tcPr/>
                    </a:tc>
                    <a:tc>
                      <a:txBody>
                        <a:bodyPr/>
                        <a:lstStyle/>
                        <a:p>
                          <a:r>
                            <a:rPr kumimoji="1" lang="ja-JP" altLang="en-US" dirty="0"/>
                            <a:t>正則度強度</a:t>
                          </a:r>
                          <a:endParaRPr kumimoji="1" lang="en-US" altLang="ja-JP" dirty="0"/>
                        </a:p>
                        <a:p>
                          <a:r>
                            <a:rPr kumimoji="1" lang="ja-JP" altLang="en-US" dirty="0"/>
                            <a:t>ガンマ</a:t>
                          </a:r>
                          <a:endParaRPr kumimoji="1" lang="en-US" altLang="ja-JP" dirty="0"/>
                        </a:p>
                        <a:p>
                          <a:r>
                            <a:rPr kumimoji="1" lang="ja-JP" altLang="en-US" dirty="0"/>
                            <a:t>カーネル</a:t>
                          </a:r>
                        </a:p>
                      </a:txBody>
                      <a:tcPr/>
                    </a:tc>
                    <a:tc>
                      <a:txBody>
                        <a:bodyPr/>
                        <a:lstStyle/>
                        <a:p>
                          <a:r>
                            <a:rPr kumimoji="1" lang="en-US" altLang="ja-JP" dirty="0"/>
                            <a:t>{0.1, 1, 10, 100}</a:t>
                          </a:r>
                        </a:p>
                        <a:p>
                          <a:r>
                            <a:rPr kumimoji="1" lang="en-US" altLang="ja-JP" dirty="0"/>
                            <a:t>{1, 0.1, 0.01, 0.001}</a:t>
                          </a:r>
                        </a:p>
                        <a:p>
                          <a:r>
                            <a:rPr kumimoji="1" lang="en-US" altLang="ja-JP" dirty="0" err="1"/>
                            <a:t>rbf</a:t>
                          </a:r>
                          <a:endParaRPr kumimoji="1" lang="ja-JP" altLang="en-US" dirty="0"/>
                        </a:p>
                      </a:txBody>
                      <a:tcPr/>
                    </a:tc>
                    <a:extLst>
                      <a:ext uri="{0D108BD9-81ED-4DB2-BD59-A6C34878D82A}">
                        <a16:rowId xmlns:a16="http://schemas.microsoft.com/office/drawing/2014/main" val="520401717"/>
                      </a:ext>
                    </a:extLst>
                  </a:tr>
                  <a:tr h="1188720">
                    <a:tc>
                      <a:txBody>
                        <a:bodyPr/>
                        <a:lstStyle/>
                        <a:p>
                          <a:r>
                            <a:rPr kumimoji="1" lang="ja-JP" altLang="en-US" dirty="0"/>
                            <a:t>決定木</a:t>
                          </a:r>
                        </a:p>
                      </a:txBody>
                      <a:tcPr/>
                    </a:tc>
                    <a:tc>
                      <a:txBody>
                        <a:bodyPr/>
                        <a:lstStyle/>
                        <a:p>
                          <a:r>
                            <a:rPr kumimoji="1" lang="ja-JP" altLang="en-US" dirty="0"/>
                            <a:t>分割基準</a:t>
                          </a:r>
                          <a:endParaRPr kumimoji="1" lang="en-US" altLang="ja-JP" dirty="0"/>
                        </a:p>
                        <a:p>
                          <a:r>
                            <a:rPr kumimoji="1" lang="ja-JP" altLang="en-US" dirty="0"/>
                            <a:t>深さ</a:t>
                          </a:r>
                          <a:endParaRPr kumimoji="1" lang="en-US" altLang="ja-JP" dirty="0"/>
                        </a:p>
                        <a:p>
                          <a:r>
                            <a:rPr kumimoji="1" lang="ja-JP" altLang="en-US" dirty="0"/>
                            <a:t>ノード分割の最小サンプル</a:t>
                          </a:r>
                          <a:endParaRPr kumimoji="1" lang="en-US" altLang="ja-JP" dirty="0"/>
                        </a:p>
                        <a:p>
                          <a:r>
                            <a:rPr kumimoji="1" lang="ja-JP" altLang="en-US" dirty="0"/>
                            <a:t>葉ノードに必要な最小サンプル</a:t>
                          </a:r>
                        </a:p>
                      </a:txBody>
                      <a:tcPr/>
                    </a:tc>
                    <a:tc>
                      <a:txBody>
                        <a:bodyPr/>
                        <a:lstStyle/>
                        <a:p>
                          <a:r>
                            <a:rPr kumimoji="1" lang="en-US" altLang="ja-JP" dirty="0"/>
                            <a:t>{</a:t>
                          </a:r>
                          <a:r>
                            <a:rPr kumimoji="1" lang="en-US" altLang="ja-JP" dirty="0" err="1"/>
                            <a:t>gini</a:t>
                          </a:r>
                          <a:r>
                            <a:rPr kumimoji="1" lang="en-US" altLang="ja-JP" dirty="0"/>
                            <a:t>, entropy}</a:t>
                          </a:r>
                        </a:p>
                        <a:p>
                          <a:r>
                            <a:rPr kumimoji="1" lang="en-US" altLang="ja-JP" dirty="0"/>
                            <a:t>{5, 10, 15}</a:t>
                          </a:r>
                        </a:p>
                        <a:p>
                          <a:r>
                            <a:rPr kumimoji="1" lang="en-US" altLang="ja-JP" dirty="0"/>
                            <a:t>{2, 5, 10}</a:t>
                          </a:r>
                        </a:p>
                        <a:p>
                          <a:r>
                            <a:rPr kumimoji="1" lang="en-US" altLang="ja-JP" dirty="0"/>
                            <a:t>{1, 2, 5}</a:t>
                          </a:r>
                          <a:endParaRPr kumimoji="1" lang="ja-JP" altLang="en-US" dirty="0"/>
                        </a:p>
                      </a:txBody>
                      <a:tcPr/>
                    </a:tc>
                    <a:extLst>
                      <a:ext uri="{0D108BD9-81ED-4DB2-BD59-A6C34878D82A}">
                        <a16:rowId xmlns:a16="http://schemas.microsoft.com/office/drawing/2014/main" val="3383773773"/>
                      </a:ext>
                    </a:extLst>
                  </a:tr>
                </a:tbl>
              </a:graphicData>
            </a:graphic>
          </p:graphicFrame>
        </mc:Fallback>
      </mc:AlternateContent>
    </p:spTree>
    <p:extLst>
      <p:ext uri="{BB962C8B-B14F-4D97-AF65-F5344CB8AC3E}">
        <p14:creationId xmlns:p14="http://schemas.microsoft.com/office/powerpoint/2010/main" val="18780739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F216CF-2290-8A57-423B-4324947F92E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E278686-163C-937A-C9CC-40CBB63B401B}"/>
              </a:ext>
            </a:extLst>
          </p:cNvPr>
          <p:cNvSpPr>
            <a:spLocks noGrp="1"/>
          </p:cNvSpPr>
          <p:nvPr>
            <p:ph type="title"/>
          </p:nvPr>
        </p:nvSpPr>
        <p:spPr/>
        <p:txBody>
          <a:bodyPr/>
          <a:lstStyle/>
          <a:p>
            <a:r>
              <a:rPr kumimoji="1" lang="ja-JP" altLang="en-US" dirty="0"/>
              <a:t>せん妄判別モデルの性能評価実験条件</a:t>
            </a:r>
          </a:p>
        </p:txBody>
      </p:sp>
      <p:sp>
        <p:nvSpPr>
          <p:cNvPr id="4" name="テキスト プレースホルダー 3">
            <a:extLst>
              <a:ext uri="{FF2B5EF4-FFF2-40B4-BE49-F238E27FC236}">
                <a16:creationId xmlns:a16="http://schemas.microsoft.com/office/drawing/2014/main" id="{FFAE6931-AE47-FF91-04F0-D98615980170}"/>
              </a:ext>
            </a:extLst>
          </p:cNvPr>
          <p:cNvSpPr>
            <a:spLocks noGrp="1"/>
          </p:cNvSpPr>
          <p:nvPr>
            <p:ph type="body" sz="half" idx="13"/>
          </p:nvPr>
        </p:nvSpPr>
        <p:spPr/>
        <p:txBody>
          <a:bodyPr/>
          <a:lstStyle/>
          <a:p>
            <a:endParaRPr kumimoji="1" lang="ja-JP" altLang="en-US"/>
          </a:p>
        </p:txBody>
      </p:sp>
      <p:sp>
        <p:nvSpPr>
          <p:cNvPr id="5" name="テキスト プレースホルダー 4">
            <a:extLst>
              <a:ext uri="{FF2B5EF4-FFF2-40B4-BE49-F238E27FC236}">
                <a16:creationId xmlns:a16="http://schemas.microsoft.com/office/drawing/2014/main" id="{9EE2E169-1FB3-3282-12C1-E895F074F68F}"/>
              </a:ext>
            </a:extLst>
          </p:cNvPr>
          <p:cNvSpPr>
            <a:spLocks noGrp="1"/>
          </p:cNvSpPr>
          <p:nvPr>
            <p:ph type="body" sz="quarter" idx="14"/>
          </p:nvPr>
        </p:nvSpPr>
        <p:spPr>
          <a:xfrm>
            <a:off x="1055688" y="1168400"/>
            <a:ext cx="10655300" cy="5366969"/>
          </a:xfrm>
        </p:spPr>
        <p:txBody>
          <a:bodyPr/>
          <a:lstStyle/>
          <a:p>
            <a:r>
              <a:rPr lang="ja-JP" altLang="en-US" dirty="0"/>
              <a:t>最適なパラメータを設定するためにパラメータチューニング</a:t>
            </a:r>
            <a:endParaRPr lang="en-US" altLang="ja-JP" dirty="0"/>
          </a:p>
          <a:p>
            <a:pPr marL="342900" indent="-342900">
              <a:buFont typeface="Wingdings" panose="05000000000000000000" pitchFamily="2" charset="2"/>
              <a:buChar char="l"/>
            </a:pPr>
            <a:r>
              <a:rPr lang="ja-JP" altLang="en-US" dirty="0"/>
              <a:t>学習データ</a:t>
            </a:r>
            <a:r>
              <a:rPr lang="en-US" altLang="ja-JP" dirty="0"/>
              <a:t>30</a:t>
            </a:r>
            <a:r>
              <a:rPr lang="ja-JP" altLang="en-US" dirty="0"/>
              <a:t>名分に対して</a:t>
            </a:r>
            <a:r>
              <a:rPr lang="en-US" altLang="ja-JP" dirty="0"/>
              <a:t>3</a:t>
            </a:r>
            <a:r>
              <a:rPr lang="ja-JP" altLang="en-US" dirty="0"/>
              <a:t>分割の交差検証でパラメータを決定</a:t>
            </a:r>
            <a:endParaRPr lang="en-US" altLang="ja-JP" dirty="0"/>
          </a:p>
          <a:p>
            <a:endParaRPr lang="en-US" altLang="ja-JP" dirty="0"/>
          </a:p>
        </p:txBody>
      </p:sp>
      <p:graphicFrame>
        <p:nvGraphicFramePr>
          <p:cNvPr id="7" name="表 6">
            <a:extLst>
              <a:ext uri="{FF2B5EF4-FFF2-40B4-BE49-F238E27FC236}">
                <a16:creationId xmlns:a16="http://schemas.microsoft.com/office/drawing/2014/main" id="{3C352B4B-3C70-E3CA-0482-358E666DCEE8}"/>
              </a:ext>
            </a:extLst>
          </p:cNvPr>
          <p:cNvGraphicFramePr>
            <a:graphicFrameLocks noGrp="1"/>
          </p:cNvGraphicFramePr>
          <p:nvPr>
            <p:extLst>
              <p:ext uri="{D42A27DB-BD31-4B8C-83A1-F6EECF244321}">
                <p14:modId xmlns:p14="http://schemas.microsoft.com/office/powerpoint/2010/main" val="995006956"/>
              </p:ext>
            </p:extLst>
          </p:nvPr>
        </p:nvGraphicFramePr>
        <p:xfrm>
          <a:off x="1055690" y="2210385"/>
          <a:ext cx="10655298" cy="4206240"/>
        </p:xfrm>
        <a:graphic>
          <a:graphicData uri="http://schemas.openxmlformats.org/drawingml/2006/table">
            <a:tbl>
              <a:tblPr firstRow="1" bandRow="1">
                <a:tableStyleId>{5C22544A-7EE6-4342-B048-85BDC9FD1C3A}</a:tableStyleId>
              </a:tblPr>
              <a:tblGrid>
                <a:gridCol w="3551766">
                  <a:extLst>
                    <a:ext uri="{9D8B030D-6E8A-4147-A177-3AD203B41FA5}">
                      <a16:colId xmlns:a16="http://schemas.microsoft.com/office/drawing/2014/main" val="1357865252"/>
                    </a:ext>
                  </a:extLst>
                </a:gridCol>
                <a:gridCol w="3551766">
                  <a:extLst>
                    <a:ext uri="{9D8B030D-6E8A-4147-A177-3AD203B41FA5}">
                      <a16:colId xmlns:a16="http://schemas.microsoft.com/office/drawing/2014/main" val="2740874553"/>
                    </a:ext>
                  </a:extLst>
                </a:gridCol>
                <a:gridCol w="3551766">
                  <a:extLst>
                    <a:ext uri="{9D8B030D-6E8A-4147-A177-3AD203B41FA5}">
                      <a16:colId xmlns:a16="http://schemas.microsoft.com/office/drawing/2014/main" val="4073137034"/>
                    </a:ext>
                  </a:extLst>
                </a:gridCol>
              </a:tblGrid>
              <a:tr h="311113">
                <a:tc>
                  <a:txBody>
                    <a:bodyPr/>
                    <a:lstStyle/>
                    <a:p>
                      <a:r>
                        <a:rPr kumimoji="1" lang="ja-JP" altLang="en-US" dirty="0"/>
                        <a:t>学習方法</a:t>
                      </a:r>
                    </a:p>
                  </a:txBody>
                  <a:tcPr/>
                </a:tc>
                <a:tc>
                  <a:txBody>
                    <a:bodyPr/>
                    <a:lstStyle/>
                    <a:p>
                      <a:r>
                        <a:rPr kumimoji="1" lang="ja-JP" altLang="en-US" dirty="0"/>
                        <a:t>パラメータ</a:t>
                      </a:r>
                    </a:p>
                  </a:txBody>
                  <a:tcPr/>
                </a:tc>
                <a:tc>
                  <a:txBody>
                    <a:bodyPr/>
                    <a:lstStyle/>
                    <a:p>
                      <a:r>
                        <a:rPr kumimoji="1" lang="ja-JP" altLang="en-US" dirty="0"/>
                        <a:t>設定値</a:t>
                      </a:r>
                    </a:p>
                  </a:txBody>
                  <a:tcPr/>
                </a:tc>
                <a:extLst>
                  <a:ext uri="{0D108BD9-81ED-4DB2-BD59-A6C34878D82A}">
                    <a16:rowId xmlns:a16="http://schemas.microsoft.com/office/drawing/2014/main" val="1318784786"/>
                  </a:ext>
                </a:extLst>
              </a:tr>
              <a:tr h="808470">
                <a:tc>
                  <a:txBody>
                    <a:bodyPr/>
                    <a:lstStyle/>
                    <a:p>
                      <a:r>
                        <a:rPr kumimoji="1" lang="ja-JP" altLang="en-US" dirty="0"/>
                        <a:t>ランダムフォレスト</a:t>
                      </a:r>
                    </a:p>
                  </a:txBody>
                  <a:tcPr/>
                </a:tc>
                <a:tc>
                  <a:txBody>
                    <a:bodyPr/>
                    <a:lstStyle/>
                    <a:p>
                      <a:r>
                        <a:rPr kumimoji="1" lang="ja-JP" altLang="en-US" dirty="0"/>
                        <a:t>決定木の本数</a:t>
                      </a:r>
                      <a:endParaRPr kumimoji="1" lang="en-US" altLang="ja-JP" dirty="0"/>
                    </a:p>
                    <a:p>
                      <a:r>
                        <a:rPr kumimoji="1" lang="ja-JP" altLang="en-US" dirty="0"/>
                        <a:t>木の最大深さ</a:t>
                      </a:r>
                      <a:endParaRPr kumimoji="1" lang="en-US" altLang="ja-JP" dirty="0"/>
                    </a:p>
                    <a:p>
                      <a:r>
                        <a:rPr kumimoji="1" lang="ja-JP" altLang="en-US" dirty="0"/>
                        <a:t>分割の最小サンプル数</a:t>
                      </a:r>
                      <a:endParaRPr kumimoji="1" lang="en-US" altLang="ja-JP" dirty="0"/>
                    </a:p>
                    <a:p>
                      <a:r>
                        <a:rPr kumimoji="1" lang="ja-JP" altLang="en-US" dirty="0"/>
                        <a:t>最大特徴量数</a:t>
                      </a:r>
                      <a:endParaRPr kumimoji="1" lang="en-US" altLang="ja-JP" dirty="0"/>
                    </a:p>
                  </a:txBody>
                  <a:tcPr/>
                </a:tc>
                <a:tc>
                  <a:txBody>
                    <a:bodyPr/>
                    <a:lstStyle/>
                    <a:p>
                      <a:r>
                        <a:rPr kumimoji="1" lang="en-US" altLang="ja-JP" dirty="0"/>
                        <a:t>{100, 150}</a:t>
                      </a:r>
                    </a:p>
                    <a:p>
                      <a:r>
                        <a:rPr kumimoji="1" lang="en-US" altLang="ja-JP" dirty="0"/>
                        <a:t>{10, 15, 20}</a:t>
                      </a:r>
                    </a:p>
                    <a:p>
                      <a:r>
                        <a:rPr kumimoji="1" lang="en-US" altLang="ja-JP" dirty="0"/>
                        <a:t>{2, 5}</a:t>
                      </a:r>
                    </a:p>
                    <a:p>
                      <a:r>
                        <a:rPr kumimoji="1" lang="en-US" altLang="ja-JP" dirty="0"/>
                        <a:t>sqrt</a:t>
                      </a:r>
                      <a:endParaRPr kumimoji="1" lang="ja-JP" altLang="en-US" dirty="0"/>
                    </a:p>
                  </a:txBody>
                  <a:tcPr/>
                </a:tc>
                <a:extLst>
                  <a:ext uri="{0D108BD9-81ED-4DB2-BD59-A6C34878D82A}">
                    <a16:rowId xmlns:a16="http://schemas.microsoft.com/office/drawing/2014/main" val="2288513609"/>
                  </a:ext>
                </a:extLst>
              </a:tr>
              <a:tr h="808470">
                <a:tc>
                  <a:txBody>
                    <a:bodyPr/>
                    <a:lstStyle/>
                    <a:p>
                      <a:r>
                        <a:rPr kumimoji="1" lang="ja-JP" altLang="en-US" dirty="0"/>
                        <a:t>勾配ブースティング木</a:t>
                      </a:r>
                      <a:r>
                        <a:rPr kumimoji="1" lang="en-US" altLang="ja-JP" dirty="0"/>
                        <a:t>(</a:t>
                      </a:r>
                      <a:r>
                        <a:rPr kumimoji="1" lang="en-US" altLang="ja-JP" dirty="0" err="1"/>
                        <a:t>XGBoost</a:t>
                      </a:r>
                      <a:r>
                        <a:rPr kumimoji="1" lang="en-US" altLang="ja-JP" dirty="0"/>
                        <a:t>)</a:t>
                      </a:r>
                      <a:endParaRPr kumimoji="1" lang="ja-JP" altLang="en-US" dirty="0"/>
                    </a:p>
                  </a:txBody>
                  <a:tcPr/>
                </a:tc>
                <a:tc>
                  <a:txBody>
                    <a:bodyPr/>
                    <a:lstStyle/>
                    <a:p>
                      <a:r>
                        <a:rPr kumimoji="1" lang="ja-JP" altLang="en-US" dirty="0"/>
                        <a:t>木の最大深さ</a:t>
                      </a:r>
                      <a:endParaRPr kumimoji="1" lang="en-US" altLang="ja-JP" dirty="0"/>
                    </a:p>
                    <a:p>
                      <a:r>
                        <a:rPr kumimoji="1" lang="ja-JP" altLang="en-US" dirty="0"/>
                        <a:t>学習率</a:t>
                      </a:r>
                      <a:endParaRPr kumimoji="1" lang="en-US" altLang="ja-JP" dirty="0"/>
                    </a:p>
                    <a:p>
                      <a:r>
                        <a:rPr kumimoji="1" lang="ja-JP" altLang="en-US" dirty="0"/>
                        <a:t>決定木の数</a:t>
                      </a:r>
                      <a:endParaRPr kumimoji="1" lang="en-US" altLang="ja-JP" dirty="0"/>
                    </a:p>
                    <a:p>
                      <a:r>
                        <a:rPr kumimoji="1" lang="ja-JP" altLang="en-US" dirty="0"/>
                        <a:t>サブサンプル比率</a:t>
                      </a:r>
                      <a:endParaRPr kumimoji="1" lang="en-US" altLang="ja-JP" dirty="0"/>
                    </a:p>
                    <a:p>
                      <a:r>
                        <a:rPr kumimoji="1" lang="ja-JP" altLang="en-US" dirty="0"/>
                        <a:t>特徴量のサンプリング比率</a:t>
                      </a:r>
                      <a:endParaRPr kumimoji="1" lang="en-US" altLang="ja-JP" dirty="0"/>
                    </a:p>
                  </a:txBody>
                  <a:tcPr/>
                </a:tc>
                <a:tc>
                  <a:txBody>
                    <a:bodyPr/>
                    <a:lstStyle/>
                    <a:p>
                      <a:r>
                        <a:rPr kumimoji="1" lang="en-US" altLang="ja-JP" dirty="0"/>
                        <a:t>{3, 5, 7}</a:t>
                      </a:r>
                    </a:p>
                    <a:p>
                      <a:r>
                        <a:rPr kumimoji="1" lang="en-US" altLang="ja-JP" dirty="0"/>
                        <a:t>{0.1, 0.01}</a:t>
                      </a:r>
                    </a:p>
                    <a:p>
                      <a:r>
                        <a:rPr kumimoji="1" lang="en-US" altLang="ja-JP" dirty="0"/>
                        <a:t>{50, 100, 200}</a:t>
                      </a:r>
                    </a:p>
                    <a:p>
                      <a:r>
                        <a:rPr kumimoji="1" lang="en-US" altLang="ja-JP" dirty="0"/>
                        <a:t>{0.8, 1.0}</a:t>
                      </a:r>
                    </a:p>
                    <a:p>
                      <a:r>
                        <a:rPr kumimoji="1" lang="en-US" altLang="ja-JP" dirty="0"/>
                        <a:t>{0.8, 1.0}</a:t>
                      </a:r>
                    </a:p>
                  </a:txBody>
                  <a:tcPr/>
                </a:tc>
                <a:extLst>
                  <a:ext uri="{0D108BD9-81ED-4DB2-BD59-A6C34878D82A}">
                    <a16:rowId xmlns:a16="http://schemas.microsoft.com/office/drawing/2014/main" val="520401717"/>
                  </a:ext>
                </a:extLst>
              </a:tr>
              <a:tr h="1051012">
                <a:tc>
                  <a:txBody>
                    <a:bodyPr/>
                    <a:lstStyle/>
                    <a:p>
                      <a:r>
                        <a:rPr kumimoji="1" lang="en-US" altLang="ja-JP" dirty="0"/>
                        <a:t>k</a:t>
                      </a:r>
                      <a:r>
                        <a:rPr kumimoji="1" lang="ja-JP" altLang="en-US" dirty="0"/>
                        <a:t>近傍法</a:t>
                      </a:r>
                      <a:r>
                        <a:rPr kumimoji="1" lang="en-US" altLang="ja-JP" dirty="0"/>
                        <a:t>(</a:t>
                      </a:r>
                      <a:r>
                        <a:rPr kumimoji="1" lang="en-US" altLang="ja-JP" dirty="0" err="1"/>
                        <a:t>kNN</a:t>
                      </a:r>
                      <a:r>
                        <a:rPr kumimoji="1" lang="en-US" altLang="ja-JP" dirty="0"/>
                        <a:t>)</a:t>
                      </a:r>
                      <a:endParaRPr kumimoji="1" lang="ja-JP" altLang="en-US" dirty="0"/>
                    </a:p>
                  </a:txBody>
                  <a:tcPr/>
                </a:tc>
                <a:tc>
                  <a:txBody>
                    <a:bodyPr/>
                    <a:lstStyle/>
                    <a:p>
                      <a:r>
                        <a:rPr kumimoji="1" lang="ja-JP" altLang="en-US" dirty="0"/>
                        <a:t>近傍数</a:t>
                      </a:r>
                      <a:endParaRPr kumimoji="1" lang="en-US" altLang="ja-JP" dirty="0"/>
                    </a:p>
                    <a:p>
                      <a:r>
                        <a:rPr kumimoji="1" lang="ja-JP" altLang="en-US" dirty="0"/>
                        <a:t>重み</a:t>
                      </a:r>
                      <a:endParaRPr kumimoji="1" lang="en-US" altLang="ja-JP" dirty="0"/>
                    </a:p>
                    <a:p>
                      <a:r>
                        <a:rPr kumimoji="1" lang="ja-JP" altLang="en-US" dirty="0"/>
                        <a:t>距離の種類</a:t>
                      </a:r>
                      <a:endParaRPr kumimoji="1" lang="en-US" altLang="ja-JP" dirty="0"/>
                    </a:p>
                  </a:txBody>
                  <a:tcPr/>
                </a:tc>
                <a:tc>
                  <a:txBody>
                    <a:bodyPr/>
                    <a:lstStyle/>
                    <a:p>
                      <a:r>
                        <a:rPr kumimoji="1" lang="en-US" altLang="ja-JP" dirty="0"/>
                        <a:t>{3, 5, 7, 9}</a:t>
                      </a:r>
                    </a:p>
                    <a:p>
                      <a:r>
                        <a:rPr kumimoji="1" lang="en-US" altLang="ja-JP" dirty="0"/>
                        <a:t>{uniform, distance}</a:t>
                      </a:r>
                    </a:p>
                    <a:p>
                      <a:r>
                        <a:rPr kumimoji="1" lang="en-US" altLang="ja-JP" dirty="0"/>
                        <a:t>{</a:t>
                      </a:r>
                      <a:r>
                        <a:rPr kumimoji="1" lang="en-US" altLang="ja-JP" dirty="0" err="1"/>
                        <a:t>euclidean</a:t>
                      </a:r>
                      <a:r>
                        <a:rPr kumimoji="1" lang="en-US" altLang="ja-JP" dirty="0"/>
                        <a:t>, </a:t>
                      </a:r>
                      <a:r>
                        <a:rPr kumimoji="1" lang="en-US" altLang="ja-JP" dirty="0" err="1"/>
                        <a:t>manhattan</a:t>
                      </a:r>
                      <a:r>
                        <a:rPr kumimoji="1" lang="en-US" altLang="ja-JP" dirty="0"/>
                        <a:t>, </a:t>
                      </a:r>
                      <a:r>
                        <a:rPr kumimoji="1" lang="en-US" altLang="ja-JP" dirty="0" err="1"/>
                        <a:t>minkowski</a:t>
                      </a:r>
                      <a:r>
                        <a:rPr kumimoji="1" lang="en-US" altLang="ja-JP" dirty="0"/>
                        <a:t>}</a:t>
                      </a:r>
                      <a:endParaRPr kumimoji="1" lang="ja-JP" altLang="en-US" dirty="0"/>
                    </a:p>
                  </a:txBody>
                  <a:tcPr/>
                </a:tc>
                <a:extLst>
                  <a:ext uri="{0D108BD9-81ED-4DB2-BD59-A6C34878D82A}">
                    <a16:rowId xmlns:a16="http://schemas.microsoft.com/office/drawing/2014/main" val="3383773773"/>
                  </a:ext>
                </a:extLst>
              </a:tr>
            </a:tbl>
          </a:graphicData>
        </a:graphic>
      </p:graphicFrame>
    </p:spTree>
    <p:extLst>
      <p:ext uri="{BB962C8B-B14F-4D97-AF65-F5344CB8AC3E}">
        <p14:creationId xmlns:p14="http://schemas.microsoft.com/office/powerpoint/2010/main" val="735981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4471E-1B98-6C79-783A-DD835CEEFBA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34250D8-F8C3-ACF9-3502-C45B1CDA4545}"/>
              </a:ext>
            </a:extLst>
          </p:cNvPr>
          <p:cNvSpPr>
            <a:spLocks noGrp="1"/>
          </p:cNvSpPr>
          <p:nvPr>
            <p:ph type="title"/>
          </p:nvPr>
        </p:nvSpPr>
        <p:spPr>
          <a:xfrm>
            <a:off x="1055688" y="518817"/>
            <a:ext cx="10655300" cy="492443"/>
          </a:xfrm>
        </p:spPr>
        <p:txBody>
          <a:bodyPr/>
          <a:lstStyle/>
          <a:p>
            <a:r>
              <a:rPr kumimoji="1" lang="ja-JP" altLang="en-US" dirty="0"/>
              <a:t>せん妄判別モデルの性能評価実験の特徴量と評価項目</a:t>
            </a:r>
          </a:p>
        </p:txBody>
      </p:sp>
      <p:sp>
        <p:nvSpPr>
          <p:cNvPr id="4" name="テキスト プレースホルダー 3">
            <a:extLst>
              <a:ext uri="{FF2B5EF4-FFF2-40B4-BE49-F238E27FC236}">
                <a16:creationId xmlns:a16="http://schemas.microsoft.com/office/drawing/2014/main" id="{521C1345-CB24-7FE8-5779-3E0A79668E20}"/>
              </a:ext>
            </a:extLst>
          </p:cNvPr>
          <p:cNvSpPr>
            <a:spLocks noGrp="1"/>
          </p:cNvSpPr>
          <p:nvPr>
            <p:ph type="body" sz="half" idx="13"/>
          </p:nvPr>
        </p:nvSpPr>
        <p:spPr/>
        <p:txBody>
          <a:bodyPr/>
          <a:lstStyle/>
          <a:p>
            <a:endParaRPr kumimoji="1" lang="ja-JP" altLang="en-US"/>
          </a:p>
        </p:txBody>
      </p:sp>
      <mc:AlternateContent xmlns:mc="http://schemas.openxmlformats.org/markup-compatibility/2006">
        <mc:Choice xmlns:a14="http://schemas.microsoft.com/office/drawing/2010/main" Requires="a14">
          <p:sp>
            <p:nvSpPr>
              <p:cNvPr id="10" name="テキスト ボックス 9">
                <a:extLst>
                  <a:ext uri="{FF2B5EF4-FFF2-40B4-BE49-F238E27FC236}">
                    <a16:creationId xmlns:a16="http://schemas.microsoft.com/office/drawing/2014/main" id="{2F047D1A-2308-438E-34E8-E7B904394C8E}"/>
                  </a:ext>
                </a:extLst>
              </p:cNvPr>
              <p:cNvSpPr txBox="1"/>
              <p:nvPr/>
            </p:nvSpPr>
            <p:spPr>
              <a:xfrm>
                <a:off x="1051168" y="1140102"/>
                <a:ext cx="10655300" cy="3485378"/>
              </a:xfrm>
              <a:prstGeom prst="rect">
                <a:avLst/>
              </a:prstGeom>
              <a:noFill/>
            </p:spPr>
            <p:txBody>
              <a:bodyPr wrap="square" rtlCol="0">
                <a:spAutoFit/>
              </a:bodyPr>
              <a:lstStyle/>
              <a:p>
                <a:r>
                  <a:rPr lang="ja-JP" altLang="en-US" sz="2400" dirty="0"/>
                  <a:t>特徴量 ： </a:t>
                </a:r>
                <a:endParaRPr lang="en-US" altLang="ja-JP" sz="2400" dirty="0"/>
              </a:p>
              <a:p>
                <a:pPr marL="342900" indent="-342900">
                  <a:buFont typeface="Wingdings" panose="05000000000000000000" pitchFamily="2" charset="2"/>
                  <a:buChar char="l"/>
                </a:pPr>
                <a:r>
                  <a:rPr lang="ja-JP" altLang="en-US" sz="2400" dirty="0"/>
                  <a:t>患者一人につき発話区間を約１０個用意することができたので、最大１７０個の特徴量を利用</a:t>
                </a:r>
                <a:endParaRPr lang="en-US" altLang="ja-JP" sz="2400" dirty="0"/>
              </a:p>
              <a:p>
                <a:endParaRPr lang="en-US" altLang="ja-JP" sz="2400" dirty="0"/>
              </a:p>
              <a:p>
                <a:r>
                  <a:rPr lang="ja-JP" altLang="en-US" sz="2400" dirty="0"/>
                  <a:t>評価項目 ：</a:t>
                </a:r>
                <a:endParaRPr lang="en-US" altLang="ja-JP" sz="2400" dirty="0"/>
              </a:p>
              <a:p>
                <a:pPr marL="342900" indent="-342900">
                  <a:buFont typeface="Wingdings" panose="05000000000000000000" pitchFamily="2" charset="2"/>
                  <a:buChar char="l"/>
                </a:pPr>
                <a:r>
                  <a:rPr lang="ja-JP" altLang="en-US" sz="2400" dirty="0"/>
                  <a:t>感度：真に疾患を有する者を検査により陽性と正しく判定できた割合</a:t>
                </a:r>
                <a:endParaRPr lang="en-US" altLang="ja-JP" sz="2400" dirty="0"/>
              </a:p>
              <a:p>
                <a:pPr marL="342900" indent="-342900">
                  <a:buFont typeface="Wingdings" panose="05000000000000000000" pitchFamily="2" charset="2"/>
                  <a:buChar char="l"/>
                </a:pPr>
                <a:r>
                  <a:rPr lang="ja-JP" altLang="en-US" sz="2400" dirty="0"/>
                  <a:t>特異度：真に疾患を有さない者を検査により陰性と正しく判定できた割合</a:t>
                </a:r>
                <a:endParaRPr kumimoji="1" lang="en-US" altLang="ja-JP" sz="2400" dirty="0"/>
              </a:p>
              <a:p>
                <a:endParaRPr lang="en-US" altLang="ja-JP" sz="2400" dirty="0"/>
              </a:p>
              <a:p>
                <a:r>
                  <a:rPr kumimoji="1" lang="ja-JP" altLang="en-US" sz="2400" dirty="0"/>
                  <a:t>例）機械学習手法：線形回帰、特徴量：</a:t>
                </a:r>
                <a:r>
                  <a:rPr lang="ja-JP" altLang="en-US" sz="2400" dirty="0"/>
                  <a:t> </a:t>
                </a:r>
                <a14:m>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𝜇</m:t>
                        </m:r>
                      </m:e>
                      <m:sub>
                        <m:r>
                          <a:rPr kumimoji="1" lang="en-US" altLang="ja-JP" sz="2400" b="0" i="1" smtClean="0">
                            <a:latin typeface="Cambria Math" panose="02040503050406030204" pitchFamily="18" charset="0"/>
                          </a:rPr>
                          <m:t>30</m:t>
                        </m:r>
                      </m:sub>
                    </m:sSub>
                  </m:oMath>
                </a14:m>
                <a:r>
                  <a:rPr kumimoji="1" lang="ja-JP" altLang="en-US" sz="2400" dirty="0"/>
                  <a:t>のとき　　　　　</a:t>
                </a:r>
              </a:p>
            </p:txBody>
          </p:sp>
        </mc:Choice>
        <mc:Fallback>
          <p:sp>
            <p:nvSpPr>
              <p:cNvPr id="10" name="テキスト ボックス 9">
                <a:extLst>
                  <a:ext uri="{FF2B5EF4-FFF2-40B4-BE49-F238E27FC236}">
                    <a16:creationId xmlns:a16="http://schemas.microsoft.com/office/drawing/2014/main" id="{2F047D1A-2308-438E-34E8-E7B904394C8E}"/>
                  </a:ext>
                </a:extLst>
              </p:cNvPr>
              <p:cNvSpPr txBox="1">
                <a:spLocks noRot="1" noChangeAspect="1" noMove="1" noResize="1" noEditPoints="1" noAdjustHandles="1" noChangeArrowheads="1" noChangeShapeType="1" noTextEdit="1"/>
              </p:cNvSpPr>
              <p:nvPr/>
            </p:nvSpPr>
            <p:spPr>
              <a:xfrm>
                <a:off x="1051168" y="1140102"/>
                <a:ext cx="10655300" cy="3485378"/>
              </a:xfrm>
              <a:prstGeom prst="rect">
                <a:avLst/>
              </a:prstGeom>
              <a:blipFill>
                <a:blip r:embed="rId3"/>
                <a:stretch>
                  <a:fillRect l="-858" t="-1399" b="-524"/>
                </a:stretch>
              </a:blipFill>
            </p:spPr>
            <p:txBody>
              <a:bodyPr/>
              <a:lstStyle/>
              <a:p>
                <a:r>
                  <a:rPr lang="ja-JP" altLang="en-US">
                    <a:noFill/>
                  </a:rPr>
                  <a:t> </a:t>
                </a:r>
              </a:p>
            </p:txBody>
          </p:sp>
        </mc:Fallback>
      </mc:AlternateContent>
      <p:graphicFrame>
        <p:nvGraphicFramePr>
          <p:cNvPr id="3" name="表 2">
            <a:extLst>
              <a:ext uri="{FF2B5EF4-FFF2-40B4-BE49-F238E27FC236}">
                <a16:creationId xmlns:a16="http://schemas.microsoft.com/office/drawing/2014/main" id="{88D4A797-7D25-2AE0-1459-09D5D9EFC632}"/>
              </a:ext>
            </a:extLst>
          </p:cNvPr>
          <p:cNvGraphicFramePr>
            <a:graphicFrameLocks noGrp="1"/>
          </p:cNvGraphicFramePr>
          <p:nvPr>
            <p:extLst>
              <p:ext uri="{D42A27DB-BD31-4B8C-83A1-F6EECF244321}">
                <p14:modId xmlns:p14="http://schemas.microsoft.com/office/powerpoint/2010/main" val="3181579072"/>
              </p:ext>
            </p:extLst>
          </p:nvPr>
        </p:nvGraphicFramePr>
        <p:xfrm>
          <a:off x="1051168" y="4611981"/>
          <a:ext cx="6477000" cy="1855894"/>
        </p:xfrm>
        <a:graphic>
          <a:graphicData uri="http://schemas.openxmlformats.org/drawingml/2006/table">
            <a:tbl>
              <a:tblPr firstRow="1" bandRow="1">
                <a:tableStyleId>{3B4B98B0-60AC-42C2-AFA5-B58CD77FA1E5}</a:tableStyleId>
              </a:tblPr>
              <a:tblGrid>
                <a:gridCol w="2159000">
                  <a:extLst>
                    <a:ext uri="{9D8B030D-6E8A-4147-A177-3AD203B41FA5}">
                      <a16:colId xmlns:a16="http://schemas.microsoft.com/office/drawing/2014/main" val="2548778727"/>
                    </a:ext>
                  </a:extLst>
                </a:gridCol>
                <a:gridCol w="2159000">
                  <a:extLst>
                    <a:ext uri="{9D8B030D-6E8A-4147-A177-3AD203B41FA5}">
                      <a16:colId xmlns:a16="http://schemas.microsoft.com/office/drawing/2014/main" val="3668748036"/>
                    </a:ext>
                  </a:extLst>
                </a:gridCol>
                <a:gridCol w="2159000">
                  <a:extLst>
                    <a:ext uri="{9D8B030D-6E8A-4147-A177-3AD203B41FA5}">
                      <a16:colId xmlns:a16="http://schemas.microsoft.com/office/drawing/2014/main" val="2982541951"/>
                    </a:ext>
                  </a:extLst>
                </a:gridCol>
              </a:tblGrid>
              <a:tr h="575734">
                <a:tc>
                  <a:txBody>
                    <a:bodyPr/>
                    <a:lstStyle/>
                    <a:p>
                      <a:pPr algn="ctr"/>
                      <a:r>
                        <a:rPr kumimoji="1" lang="ja-JP" altLang="en-US" dirty="0"/>
                        <a:t>分類結果</a:t>
                      </a:r>
                      <a:r>
                        <a:rPr kumimoji="1" lang="en-US" altLang="ja-JP" dirty="0"/>
                        <a:t>/</a:t>
                      </a:r>
                      <a:r>
                        <a:rPr kumimoji="1" lang="ja-JP" altLang="en-US" dirty="0"/>
                        <a:t>正解</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2000" b="0" dirty="0"/>
                        <a:t>分類：せん妄あり</a:t>
                      </a:r>
                      <a:endParaRPr kumimoji="1" lang="en-US" altLang="ja-JP" sz="20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b="0" dirty="0"/>
                        <a:t>分類：せん妄なし</a:t>
                      </a:r>
                      <a:endParaRPr kumimoji="1" lang="en-US" altLang="ja-JP"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2984285"/>
                  </a:ext>
                </a:extLst>
              </a:tr>
              <a:tr h="575734">
                <a:tc>
                  <a:txBody>
                    <a:bodyPr/>
                    <a:lstStyle/>
                    <a:p>
                      <a:pPr algn="ctr"/>
                      <a:r>
                        <a:rPr kumimoji="1" lang="ja-JP" altLang="en-US" dirty="0"/>
                        <a:t>正解：せん妄患者</a:t>
                      </a:r>
                      <a:endParaRPr kumimoji="1" lang="en-US" altLang="ja-JP" dirty="0"/>
                    </a:p>
                    <a:p>
                      <a:pPr algn="ctr"/>
                      <a:r>
                        <a:rPr kumimoji="1" lang="ja-JP" altLang="en-US" dirty="0"/>
                        <a:t>（１２人）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0" dirty="0">
                          <a:solidFill>
                            <a:srgbClr val="FF0000"/>
                          </a:solidFill>
                        </a:rPr>
                        <a:t>4</a:t>
                      </a:r>
                      <a:r>
                        <a:rPr kumimoji="1" lang="ja-JP" altLang="en-US" b="0" dirty="0">
                          <a:solidFill>
                            <a:srgbClr val="FF0000"/>
                          </a:solidFill>
                        </a:rPr>
                        <a:t>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８人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7265243"/>
                  </a:ext>
                </a:extLst>
              </a:tr>
              <a:tr h="575734">
                <a:tc>
                  <a:txBody>
                    <a:bodyPr/>
                    <a:lstStyle/>
                    <a:p>
                      <a:pPr algn="ctr"/>
                      <a:r>
                        <a:rPr kumimoji="1" lang="ja-JP" altLang="en-US" dirty="0"/>
                        <a:t>正解：非せん妄患者</a:t>
                      </a:r>
                      <a:endParaRPr kumimoji="1" lang="en-US" altLang="ja-JP" dirty="0"/>
                    </a:p>
                    <a:p>
                      <a:pPr algn="ctr"/>
                      <a:r>
                        <a:rPr kumimoji="1" lang="ja-JP" altLang="en-US" dirty="0"/>
                        <a:t>（</a:t>
                      </a:r>
                      <a:r>
                        <a:rPr kumimoji="1" lang="en-US" altLang="ja-JP" dirty="0"/>
                        <a:t>1</a:t>
                      </a:r>
                      <a:r>
                        <a:rPr kumimoji="1" lang="ja-JP" altLang="en-US" dirty="0"/>
                        <a:t>９人）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4</a:t>
                      </a:r>
                      <a:r>
                        <a:rPr kumimoji="1" lang="ja-JP" altLang="en-US" dirty="0"/>
                        <a:t>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0" dirty="0">
                          <a:solidFill>
                            <a:srgbClr val="0070C0"/>
                          </a:solidFill>
                        </a:rPr>
                        <a:t>1</a:t>
                      </a:r>
                      <a:r>
                        <a:rPr kumimoji="1" lang="ja-JP" altLang="en-US" b="0" dirty="0">
                          <a:solidFill>
                            <a:srgbClr val="0070C0"/>
                          </a:solidFill>
                        </a:rPr>
                        <a:t>５人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2632152"/>
                  </a:ext>
                </a:extLst>
              </a:tr>
            </a:tbl>
          </a:graphicData>
        </a:graphic>
      </p:graphicFrame>
      <p:sp>
        <p:nvSpPr>
          <p:cNvPr id="5" name="矢印: 右 4">
            <a:extLst>
              <a:ext uri="{FF2B5EF4-FFF2-40B4-BE49-F238E27FC236}">
                <a16:creationId xmlns:a16="http://schemas.microsoft.com/office/drawing/2014/main" id="{5CB308DB-405D-77B1-5542-291CB6141736}"/>
              </a:ext>
            </a:extLst>
          </p:cNvPr>
          <p:cNvSpPr/>
          <p:nvPr/>
        </p:nvSpPr>
        <p:spPr>
          <a:xfrm>
            <a:off x="7745280" y="5233266"/>
            <a:ext cx="978408" cy="484632"/>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6" name="テキスト ボックス 5">
                <a:extLst>
                  <a:ext uri="{FF2B5EF4-FFF2-40B4-BE49-F238E27FC236}">
                    <a16:creationId xmlns:a16="http://schemas.microsoft.com/office/drawing/2014/main" id="{94078D26-E555-4DDB-68BF-85B1054D3495}"/>
                  </a:ext>
                </a:extLst>
              </p:cNvPr>
              <p:cNvSpPr txBox="1"/>
              <p:nvPr/>
            </p:nvSpPr>
            <p:spPr>
              <a:xfrm>
                <a:off x="8940800" y="4718837"/>
                <a:ext cx="3251200" cy="1511952"/>
              </a:xfrm>
              <a:prstGeom prst="rect">
                <a:avLst/>
              </a:prstGeom>
              <a:noFill/>
            </p:spPr>
            <p:txBody>
              <a:bodyPr wrap="square" rtlCol="0">
                <a:spAutoFit/>
              </a:bodyPr>
              <a:lstStyle/>
              <a:p>
                <a:r>
                  <a:rPr kumimoji="1" lang="ja-JP" altLang="en-US" sz="2400" dirty="0"/>
                  <a:t>感度 ： </a:t>
                </a:r>
                <a14:m>
                  <m:oMath xmlns:m="http://schemas.openxmlformats.org/officeDocument/2006/math">
                    <m:f>
                      <m:fPr>
                        <m:ctrlPr>
                          <a:rPr kumimoji="1" lang="en-US" altLang="ja-JP" sz="2400" b="0" i="1" smtClean="0">
                            <a:latin typeface="Cambria Math" panose="02040503050406030204" pitchFamily="18" charset="0"/>
                          </a:rPr>
                        </m:ctrlPr>
                      </m:fPr>
                      <m:num>
                        <m:r>
                          <a:rPr kumimoji="1" lang="en-US" altLang="ja-JP" sz="2400" b="0" i="1" smtClean="0">
                            <a:solidFill>
                              <a:srgbClr val="FF0000"/>
                            </a:solidFill>
                            <a:latin typeface="Cambria Math" panose="02040503050406030204" pitchFamily="18" charset="0"/>
                          </a:rPr>
                          <m:t>4</m:t>
                        </m:r>
                      </m:num>
                      <m:den>
                        <m:r>
                          <a:rPr kumimoji="1" lang="en-US" altLang="ja-JP" sz="2400" b="0" i="1" smtClean="0">
                            <a:latin typeface="Cambria Math" panose="02040503050406030204" pitchFamily="18" charset="0"/>
                          </a:rPr>
                          <m:t>12</m:t>
                        </m:r>
                      </m:den>
                    </m:f>
                    <m:r>
                      <a:rPr lang="ja-JP" altLang="en-US" sz="2400" i="1">
                        <a:latin typeface="Cambria Math" panose="02040503050406030204" pitchFamily="18" charset="0"/>
                      </a:rPr>
                      <m:t>（</m:t>
                    </m:r>
                    <m:r>
                      <a:rPr lang="ja-JP" altLang="en-US" sz="2400" i="1" smtClean="0">
                        <a:latin typeface="Cambria Math" panose="02040503050406030204" pitchFamily="18" charset="0"/>
                      </a:rPr>
                      <m:t>約</m:t>
                    </m:r>
                  </m:oMath>
                </a14:m>
                <a:r>
                  <a:rPr lang="en-US" altLang="ja-JP" sz="2400" dirty="0"/>
                  <a:t>33%)</a:t>
                </a:r>
              </a:p>
              <a:p>
                <a:endParaRPr lang="en-US" altLang="ja-JP" sz="2400" dirty="0"/>
              </a:p>
              <a:p>
                <a:r>
                  <a:rPr lang="ja-JP" altLang="en-US" sz="2400" dirty="0"/>
                  <a:t>特異度 ： </a:t>
                </a:r>
                <a14:m>
                  <m:oMath xmlns:m="http://schemas.openxmlformats.org/officeDocument/2006/math">
                    <m:f>
                      <m:fPr>
                        <m:ctrlPr>
                          <a:rPr lang="en-US" altLang="ja-JP" sz="2400" b="0" i="1" smtClean="0">
                            <a:latin typeface="Cambria Math" panose="02040503050406030204" pitchFamily="18" charset="0"/>
                          </a:rPr>
                        </m:ctrlPr>
                      </m:fPr>
                      <m:num>
                        <m:r>
                          <a:rPr lang="en-US" altLang="ja-JP" sz="2400" b="0" i="1" smtClean="0">
                            <a:solidFill>
                              <a:srgbClr val="0070C0"/>
                            </a:solidFill>
                            <a:latin typeface="Cambria Math" panose="02040503050406030204" pitchFamily="18" charset="0"/>
                          </a:rPr>
                          <m:t>15</m:t>
                        </m:r>
                      </m:num>
                      <m:den>
                        <m:r>
                          <a:rPr lang="en-US" altLang="ja-JP" sz="2400" b="0" i="1" smtClean="0">
                            <a:latin typeface="Cambria Math" panose="02040503050406030204" pitchFamily="18" charset="0"/>
                          </a:rPr>
                          <m:t>19</m:t>
                        </m:r>
                      </m:den>
                    </m:f>
                  </m:oMath>
                </a14:m>
                <a:r>
                  <a:rPr lang="ja-JP" altLang="en-US" sz="2400" dirty="0"/>
                  <a:t>（約</a:t>
                </a:r>
                <a:r>
                  <a:rPr lang="en-US" altLang="ja-JP" sz="2400" dirty="0"/>
                  <a:t>79</a:t>
                </a:r>
                <a:r>
                  <a:rPr lang="ja-JP" altLang="en-US" sz="2400" dirty="0"/>
                  <a:t>％）</a:t>
                </a:r>
                <a:endParaRPr lang="en-US" altLang="ja-JP" sz="2400" dirty="0"/>
              </a:p>
            </p:txBody>
          </p:sp>
        </mc:Choice>
        <mc:Fallback>
          <p:sp>
            <p:nvSpPr>
              <p:cNvPr id="6" name="テキスト ボックス 5">
                <a:extLst>
                  <a:ext uri="{FF2B5EF4-FFF2-40B4-BE49-F238E27FC236}">
                    <a16:creationId xmlns:a16="http://schemas.microsoft.com/office/drawing/2014/main" id="{94078D26-E555-4DDB-68BF-85B1054D3495}"/>
                  </a:ext>
                </a:extLst>
              </p:cNvPr>
              <p:cNvSpPr txBox="1">
                <a:spLocks noRot="1" noChangeAspect="1" noMove="1" noResize="1" noEditPoints="1" noAdjustHandles="1" noChangeArrowheads="1" noChangeShapeType="1" noTextEdit="1"/>
              </p:cNvSpPr>
              <p:nvPr/>
            </p:nvSpPr>
            <p:spPr>
              <a:xfrm>
                <a:off x="8940800" y="4718837"/>
                <a:ext cx="3251200" cy="1511952"/>
              </a:xfrm>
              <a:prstGeom prst="rect">
                <a:avLst/>
              </a:prstGeom>
              <a:blipFill>
                <a:blip r:embed="rId4"/>
                <a:stretch>
                  <a:fillRect l="-3002" t="-806" b="-80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241067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DCA16D-EA11-FB88-D450-1CE02E0EB72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524B554-1554-3921-53F6-CFCD310AA241}"/>
              </a:ext>
            </a:extLst>
          </p:cNvPr>
          <p:cNvSpPr>
            <a:spLocks noGrp="1"/>
          </p:cNvSpPr>
          <p:nvPr>
            <p:ph type="title"/>
          </p:nvPr>
        </p:nvSpPr>
        <p:spPr/>
        <p:txBody>
          <a:bodyPr/>
          <a:lstStyle/>
          <a:p>
            <a:r>
              <a:rPr kumimoji="1" lang="ja-JP" altLang="en-US" dirty="0"/>
              <a:t>結果</a:t>
            </a:r>
          </a:p>
        </p:txBody>
      </p:sp>
      <p:sp>
        <p:nvSpPr>
          <p:cNvPr id="4" name="テキスト プレースホルダー 3">
            <a:extLst>
              <a:ext uri="{FF2B5EF4-FFF2-40B4-BE49-F238E27FC236}">
                <a16:creationId xmlns:a16="http://schemas.microsoft.com/office/drawing/2014/main" id="{73738F2D-5519-D338-D1EA-BD2B42913ADC}"/>
              </a:ext>
            </a:extLst>
          </p:cNvPr>
          <p:cNvSpPr>
            <a:spLocks noGrp="1"/>
          </p:cNvSpPr>
          <p:nvPr>
            <p:ph type="body" sz="half" idx="13"/>
          </p:nvPr>
        </p:nvSpPr>
        <p:spPr/>
        <p:txBody>
          <a:bodyPr/>
          <a:lstStyle/>
          <a:p>
            <a:endParaRPr kumimoji="1" lang="ja-JP" altLang="en-US"/>
          </a:p>
        </p:txBody>
      </p:sp>
      <p:sp>
        <p:nvSpPr>
          <p:cNvPr id="5" name="テキスト プレースホルダー 4">
            <a:extLst>
              <a:ext uri="{FF2B5EF4-FFF2-40B4-BE49-F238E27FC236}">
                <a16:creationId xmlns:a16="http://schemas.microsoft.com/office/drawing/2014/main" id="{1849E13E-63A8-339F-3DAA-EDA7168A2EDA}"/>
              </a:ext>
            </a:extLst>
          </p:cNvPr>
          <p:cNvSpPr>
            <a:spLocks noGrp="1"/>
          </p:cNvSpPr>
          <p:nvPr>
            <p:ph type="body" sz="quarter" idx="14"/>
          </p:nvPr>
        </p:nvSpPr>
        <p:spPr>
          <a:xfrm>
            <a:off x="1055688" y="1282848"/>
            <a:ext cx="10816764" cy="5056335"/>
          </a:xfrm>
        </p:spPr>
        <p:txBody>
          <a:bodyPr/>
          <a:lstStyle/>
          <a:p>
            <a:endParaRPr lang="en-US" altLang="ja-JP" dirty="0"/>
          </a:p>
          <a:p>
            <a:pPr algn="ctr"/>
            <a:endParaRPr kumimoji="1" lang="en-US" altLang="ja-JP" sz="1800" dirty="0"/>
          </a:p>
          <a:p>
            <a:pPr algn="ctr"/>
            <a:endParaRPr lang="en-US" altLang="ja-JP" sz="1800" dirty="0"/>
          </a:p>
          <a:p>
            <a:pPr algn="ctr"/>
            <a:endParaRPr kumimoji="1" lang="en-US" altLang="ja-JP" sz="1800" dirty="0"/>
          </a:p>
          <a:p>
            <a:pPr algn="ctr"/>
            <a:endParaRPr lang="en-US" altLang="ja-JP" sz="1800" dirty="0"/>
          </a:p>
          <a:p>
            <a:pPr algn="ctr"/>
            <a:endParaRPr kumimoji="1" lang="en-US" altLang="ja-JP" sz="1800" dirty="0"/>
          </a:p>
          <a:p>
            <a:endParaRPr lang="en-US" altLang="ja-JP" sz="1800" dirty="0"/>
          </a:p>
          <a:p>
            <a:endParaRPr kumimoji="1" lang="en-US" altLang="ja-JP" sz="1800" dirty="0"/>
          </a:p>
          <a:p>
            <a:endParaRPr lang="en-US" altLang="ja-JP" dirty="0"/>
          </a:p>
          <a:p>
            <a:endParaRPr lang="en-US" altLang="ja-JP" dirty="0"/>
          </a:p>
          <a:p>
            <a:pPr marL="342900" indent="-342900">
              <a:buFont typeface="Wingdings" panose="05000000000000000000" pitchFamily="2" charset="2"/>
              <a:buChar char="l"/>
            </a:pPr>
            <a:r>
              <a:rPr lang="ja-JP" altLang="en-US" dirty="0"/>
              <a:t>特異度が</a:t>
            </a:r>
            <a:r>
              <a:rPr lang="en-US" altLang="ja-JP" dirty="0"/>
              <a:t>80</a:t>
            </a:r>
            <a:r>
              <a:rPr lang="ja-JP" altLang="en-US" dirty="0"/>
              <a:t>％以上のものが多い</a:t>
            </a:r>
            <a:endParaRPr lang="en-US" altLang="ja-JP" dirty="0"/>
          </a:p>
          <a:p>
            <a:pPr marL="342900" indent="-342900">
              <a:buFont typeface="Wingdings" panose="05000000000000000000" pitchFamily="2" charset="2"/>
              <a:buChar char="l"/>
            </a:pPr>
            <a:r>
              <a:rPr lang="ja-JP" altLang="en-US" dirty="0"/>
              <a:t>どの組み合わせでも、感度は５０</a:t>
            </a:r>
            <a:r>
              <a:rPr lang="en-US" altLang="ja-JP" dirty="0"/>
              <a:t>%</a:t>
            </a:r>
            <a:r>
              <a:rPr lang="ja-JP" altLang="en-US" dirty="0"/>
              <a:t>を超えない</a:t>
            </a:r>
            <a:endParaRPr lang="en-US" altLang="ja-JP" dirty="0"/>
          </a:p>
        </p:txBody>
      </p:sp>
      <mc:AlternateContent xmlns:mc="http://schemas.openxmlformats.org/markup-compatibility/2006">
        <mc:Choice xmlns:a14="http://schemas.microsoft.com/office/drawing/2010/main" Requires="a14">
          <p:graphicFrame>
            <p:nvGraphicFramePr>
              <p:cNvPr id="7" name="表 6">
                <a:extLst>
                  <a:ext uri="{FF2B5EF4-FFF2-40B4-BE49-F238E27FC236}">
                    <a16:creationId xmlns:a16="http://schemas.microsoft.com/office/drawing/2014/main" id="{C9237637-6AF7-B7B9-D1A3-A02CB0A71664}"/>
                  </a:ext>
                </a:extLst>
              </p:cNvPr>
              <p:cNvGraphicFramePr>
                <a:graphicFrameLocks noGrp="1"/>
              </p:cNvGraphicFramePr>
              <p:nvPr>
                <p:extLst>
                  <p:ext uri="{D42A27DB-BD31-4B8C-83A1-F6EECF244321}">
                    <p14:modId xmlns:p14="http://schemas.microsoft.com/office/powerpoint/2010/main" val="2991668956"/>
                  </p:ext>
                </p:extLst>
              </p:nvPr>
            </p:nvGraphicFramePr>
            <p:xfrm>
              <a:off x="1055689" y="1207446"/>
              <a:ext cx="10655299" cy="3928437"/>
            </p:xfrm>
            <a:graphic>
              <a:graphicData uri="http://schemas.openxmlformats.org/drawingml/2006/table">
                <a:tbl>
                  <a:tblPr firstRow="1" bandRow="1">
                    <a:tableStyleId>{3B4B98B0-60AC-42C2-AFA5-B58CD77FA1E5}</a:tableStyleId>
                  </a:tblPr>
                  <a:tblGrid>
                    <a:gridCol w="2086440">
                      <a:extLst>
                        <a:ext uri="{9D8B030D-6E8A-4147-A177-3AD203B41FA5}">
                          <a16:colId xmlns:a16="http://schemas.microsoft.com/office/drawing/2014/main" val="694288788"/>
                        </a:ext>
                      </a:extLst>
                    </a:gridCol>
                    <a:gridCol w="978394">
                      <a:extLst>
                        <a:ext uri="{9D8B030D-6E8A-4147-A177-3AD203B41FA5}">
                          <a16:colId xmlns:a16="http://schemas.microsoft.com/office/drawing/2014/main" val="505349663"/>
                        </a:ext>
                      </a:extLst>
                    </a:gridCol>
                    <a:gridCol w="1148328">
                      <a:extLst>
                        <a:ext uri="{9D8B030D-6E8A-4147-A177-3AD203B41FA5}">
                          <a16:colId xmlns:a16="http://schemas.microsoft.com/office/drawing/2014/main" val="184369932"/>
                        </a:ext>
                      </a:extLst>
                    </a:gridCol>
                    <a:gridCol w="933805">
                      <a:extLst>
                        <a:ext uri="{9D8B030D-6E8A-4147-A177-3AD203B41FA5}">
                          <a16:colId xmlns:a16="http://schemas.microsoft.com/office/drawing/2014/main" val="2330383148"/>
                        </a:ext>
                      </a:extLst>
                    </a:gridCol>
                    <a:gridCol w="1274518">
                      <a:extLst>
                        <a:ext uri="{9D8B030D-6E8A-4147-A177-3AD203B41FA5}">
                          <a16:colId xmlns:a16="http://schemas.microsoft.com/office/drawing/2014/main" val="2638902656"/>
                        </a:ext>
                      </a:extLst>
                    </a:gridCol>
                    <a:gridCol w="996899">
                      <a:extLst>
                        <a:ext uri="{9D8B030D-6E8A-4147-A177-3AD203B41FA5}">
                          <a16:colId xmlns:a16="http://schemas.microsoft.com/office/drawing/2014/main" val="4196975291"/>
                        </a:ext>
                      </a:extLst>
                    </a:gridCol>
                    <a:gridCol w="1123089">
                      <a:extLst>
                        <a:ext uri="{9D8B030D-6E8A-4147-A177-3AD203B41FA5}">
                          <a16:colId xmlns:a16="http://schemas.microsoft.com/office/drawing/2014/main" val="3080848947"/>
                        </a:ext>
                      </a:extLst>
                    </a:gridCol>
                    <a:gridCol w="937455">
                      <a:extLst>
                        <a:ext uri="{9D8B030D-6E8A-4147-A177-3AD203B41FA5}">
                          <a16:colId xmlns:a16="http://schemas.microsoft.com/office/drawing/2014/main" val="1386775652"/>
                        </a:ext>
                      </a:extLst>
                    </a:gridCol>
                    <a:gridCol w="1176371">
                      <a:extLst>
                        <a:ext uri="{9D8B030D-6E8A-4147-A177-3AD203B41FA5}">
                          <a16:colId xmlns:a16="http://schemas.microsoft.com/office/drawing/2014/main" val="4184794376"/>
                        </a:ext>
                      </a:extLst>
                    </a:gridCol>
                  </a:tblGrid>
                  <a:tr h="463040">
                    <a:tc rowSpan="3">
                      <a:txBody>
                        <a:bodyPr/>
                        <a:lstStyle/>
                        <a:p>
                          <a:pPr algn="ct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8">
                      <a:txBody>
                        <a:bodyPr/>
                        <a:lstStyle/>
                        <a:p>
                          <a:pPr algn="ctr"/>
                          <a:r>
                            <a:rPr kumimoji="1" lang="ja-JP" altLang="en-US" dirty="0"/>
                            <a:t>特徴量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dirty="0"/>
                        </a:p>
                      </a:txBody>
                      <a:tcPr/>
                    </a:tc>
                    <a:tc hMerge="1">
                      <a:txBody>
                        <a:bodyPr/>
                        <a:lstStyle/>
                        <a:p>
                          <a:endParaRPr kumimoji="1" lang="ja-JP" altLang="en-US" dirty="0"/>
                        </a:p>
                      </a:txBody>
                      <a:tcPr/>
                    </a:tc>
                    <a:tc hMerge="1">
                      <a:txBody>
                        <a:bodyPr/>
                        <a:lstStyle/>
                        <a:p>
                          <a:endParaRPr kumimoji="1" lang="ja-JP" altLang="en-US" dirty="0"/>
                        </a:p>
                      </a:txBody>
                      <a:tcPr/>
                    </a:tc>
                    <a:tc hMerge="1">
                      <a:txBody>
                        <a:bodyPr/>
                        <a:lstStyle/>
                        <a:p>
                          <a:endParaRPr kumimoji="1" lang="ja-JP" altLang="en-US" dirty="0"/>
                        </a:p>
                      </a:txBody>
                      <a:tcPr/>
                    </a:tc>
                    <a:tc hMerge="1">
                      <a:txBody>
                        <a:bodyPr/>
                        <a:lstStyle/>
                        <a:p>
                          <a:endParaRPr kumimoji="1" lang="ja-JP" altLang="en-US" dirty="0"/>
                        </a:p>
                      </a:txBody>
                      <a:tcPr/>
                    </a:tc>
                    <a:tc hMerge="1">
                      <a:txBody>
                        <a:bodyPr/>
                        <a:lstStyle/>
                        <a:p>
                          <a:endParaRPr kumimoji="1" lang="ja-JP" altLang="en-US" dirty="0"/>
                        </a:p>
                      </a:txBody>
                      <a:tcPr/>
                    </a:tc>
                    <a:tc hMerge="1">
                      <a:txBody>
                        <a:bodyPr/>
                        <a:lstStyle/>
                        <a:p>
                          <a:endParaRPr kumimoji="1" lang="ja-JP" altLang="en-US" dirty="0"/>
                        </a:p>
                      </a:txBody>
                      <a:tcPr/>
                    </a:tc>
                    <a:extLst>
                      <a:ext uri="{0D108BD9-81ED-4DB2-BD59-A6C34878D82A}">
                        <a16:rowId xmlns:a16="http://schemas.microsoft.com/office/drawing/2014/main" val="1614500962"/>
                      </a:ext>
                    </a:extLst>
                  </a:tr>
                  <a:tr h="359846">
                    <a:tc vMerge="1">
                      <a:txBody>
                        <a:bodyPr/>
                        <a:lstStyle/>
                        <a:p>
                          <a:endParaRPr kumimoji="1" lang="ja-JP" altLang="en-US" dirty="0"/>
                        </a:p>
                      </a:txBody>
                      <a:tcPr/>
                    </a:tc>
                    <a:tc gridSpan="2">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smtClean="0">
                                        <a:latin typeface="Cambria Math" panose="02040503050406030204" pitchFamily="18" charset="0"/>
                                      </a:rPr>
                                      <m:t>𝜇</m:t>
                                    </m:r>
                                  </m:e>
                                  <m:sub>
                                    <m:r>
                                      <a:rPr kumimoji="1" lang="en-US" altLang="ja-JP" b="0" smtClean="0">
                                        <a:latin typeface="Cambria Math" panose="02040503050406030204" pitchFamily="18" charset="0"/>
                                      </a:rPr>
                                      <m:t>30</m:t>
                                    </m:r>
                                  </m:sub>
                                </m:sSub>
                              </m:oMath>
                            </m:oMathPara>
                          </a14:m>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kumimoji="1" lang="ja-JP" altLang="en-US" dirty="0"/>
                        </a:p>
                      </a:txBody>
                      <a:tcPr/>
                    </a:tc>
                    <a:tc gridSpan="2">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smtClean="0">
                                        <a:latin typeface="Cambria Math" panose="02040503050406030204" pitchFamily="18" charset="0"/>
                                      </a:rPr>
                                      <m:t>𝜇</m:t>
                                    </m:r>
                                  </m:e>
                                  <m:sub>
                                    <m:r>
                                      <a:rPr kumimoji="1" lang="en-US" altLang="ja-JP" b="0" smtClean="0">
                                        <a:latin typeface="Cambria Math" panose="02040503050406030204" pitchFamily="18" charset="0"/>
                                      </a:rPr>
                                      <m:t>10</m:t>
                                    </m:r>
                                  </m:sub>
                                </m:sSub>
                              </m:oMath>
                            </m:oMathPara>
                          </a14:m>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dirty="0"/>
                        </a:p>
                      </a:txBody>
                      <a:tcPr/>
                    </a:tc>
                    <a:tc gridSpan="2">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smtClean="0">
                                        <a:latin typeface="Cambria Math" panose="02040503050406030204" pitchFamily="18" charset="0"/>
                                      </a:rPr>
                                      <m:t>𝜎</m:t>
                                    </m:r>
                                  </m:e>
                                  <m:sub>
                                    <m:r>
                                      <a:rPr kumimoji="1" lang="en-US" altLang="ja-JP" b="0" smtClean="0">
                                        <a:latin typeface="Cambria Math" panose="02040503050406030204" pitchFamily="18" charset="0"/>
                                      </a:rPr>
                                      <m:t>30</m:t>
                                    </m:r>
                                  </m:sub>
                                </m:sSub>
                              </m:oMath>
                            </m:oMathPara>
                          </a14:m>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dirty="0"/>
                        </a:p>
                      </a:txBody>
                      <a:tcPr/>
                    </a:tc>
                    <a:tc gridSpan="2">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smtClean="0">
                                        <a:latin typeface="Cambria Math" panose="02040503050406030204" pitchFamily="18" charset="0"/>
                                      </a:rPr>
                                      <m:t>𝜎</m:t>
                                    </m:r>
                                  </m:e>
                                  <m:sub>
                                    <m:r>
                                      <a:rPr kumimoji="1" lang="en-US" altLang="ja-JP" b="0" smtClean="0">
                                        <a:latin typeface="Cambria Math" panose="02040503050406030204" pitchFamily="18" charset="0"/>
                                      </a:rPr>
                                      <m:t>10</m:t>
                                    </m:r>
                                  </m:sub>
                                </m:sSub>
                              </m:oMath>
                            </m:oMathPara>
                          </a14:m>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dirty="0"/>
                        </a:p>
                      </a:txBody>
                      <a:tcPr/>
                    </a:tc>
                    <a:extLst>
                      <a:ext uri="{0D108BD9-81ED-4DB2-BD59-A6C34878D82A}">
                        <a16:rowId xmlns:a16="http://schemas.microsoft.com/office/drawing/2014/main" val="323862857"/>
                      </a:ext>
                    </a:extLst>
                  </a:tr>
                  <a:tr h="435934">
                    <a:tc vMerge="1">
                      <a:txBody>
                        <a:bodyPr/>
                        <a:lstStyle/>
                        <a:p>
                          <a:endParaRPr kumimoji="1" lang="ja-JP" altLang="en-US" dirty="0"/>
                        </a:p>
                      </a:txBody>
                      <a:tcPr/>
                    </a:tc>
                    <a:tc>
                      <a:txBody>
                        <a:bodyPr/>
                        <a:lstStyle/>
                        <a:p>
                          <a:pPr algn="ctr"/>
                          <a:r>
                            <a:rPr kumimoji="1" lang="ja-JP" altLang="en-US" dirty="0"/>
                            <a:t>感度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dirty="0"/>
                            <a:t>特異度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dirty="0"/>
                            <a:t>感度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特異度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感度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特異度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感度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特異度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7176125"/>
                      </a:ext>
                    </a:extLst>
                  </a:tr>
                  <a:tr h="359846">
                    <a:tc>
                      <a:txBody>
                        <a:bodyPr/>
                        <a:lstStyle/>
                        <a:p>
                          <a:pPr algn="ctr"/>
                          <a:r>
                            <a:rPr kumimoji="1" lang="ja-JP" altLang="en-US" dirty="0"/>
                            <a:t>線形回帰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33</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u="none" dirty="0"/>
                            <a:t>79</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u="none" dirty="0"/>
                            <a:t>33</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84</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25</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79</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42</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84</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81747731"/>
                      </a:ext>
                    </a:extLst>
                  </a:tr>
                  <a:tr h="418343">
                    <a:tc>
                      <a:txBody>
                        <a:bodyPr/>
                        <a:lstStyle/>
                        <a:p>
                          <a:pPr algn="ctr"/>
                          <a:r>
                            <a:rPr kumimoji="1" lang="ja-JP" altLang="en-US" dirty="0"/>
                            <a:t>ロジスティック回帰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8</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b="1" u="none" dirty="0"/>
                            <a:t>100</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u="none" dirty="0"/>
                            <a:t>8</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89</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8</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95</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8</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95</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047449"/>
                      </a:ext>
                    </a:extLst>
                  </a:tr>
                  <a:tr h="359846">
                    <a:tc>
                      <a:txBody>
                        <a:bodyPr/>
                        <a:lstStyle/>
                        <a:p>
                          <a:pPr algn="ctr"/>
                          <a:r>
                            <a:rPr kumimoji="1" lang="en-US" altLang="ja-JP" dirty="0"/>
                            <a:t>SVM</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8</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b="1" u="none" dirty="0"/>
                            <a:t>84</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u="none" dirty="0"/>
                            <a:t>8</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79</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8</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95</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0</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95</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0216985"/>
                      </a:ext>
                    </a:extLst>
                  </a:tr>
                  <a:tr h="383540">
                    <a:tc>
                      <a:txBody>
                        <a:bodyPr/>
                        <a:lstStyle/>
                        <a:p>
                          <a:pPr algn="ctr"/>
                          <a:r>
                            <a:rPr kumimoji="1" lang="ja-JP" altLang="en-US" dirty="0"/>
                            <a:t>決定木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25</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u="none" dirty="0"/>
                            <a:t>47</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u="none" dirty="0"/>
                            <a:t>33</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68</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42</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74</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25</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89</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3637406"/>
                      </a:ext>
                    </a:extLst>
                  </a:tr>
                  <a:tr h="383540">
                    <a:tc>
                      <a:txBody>
                        <a:bodyPr/>
                        <a:lstStyle/>
                        <a:p>
                          <a:pPr algn="ctr"/>
                          <a:r>
                            <a:rPr kumimoji="1" lang="ja-JP" altLang="en-US" dirty="0"/>
                            <a:t>ランダムフォレスト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0</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b="1" u="none" dirty="0"/>
                            <a:t>95</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u="none" dirty="0"/>
                            <a:t>8</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100</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33</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89</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42</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100</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5149296"/>
                      </a:ext>
                    </a:extLst>
                  </a:tr>
                  <a:tr h="381000">
                    <a:tc>
                      <a:txBody>
                        <a:bodyPr/>
                        <a:lstStyle/>
                        <a:p>
                          <a:pPr algn="ctr"/>
                          <a:r>
                            <a:rPr kumimoji="1" lang="en-US" altLang="ja-JP" dirty="0"/>
                            <a:t>XGBoost</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25</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u="none" dirty="0"/>
                            <a:t>79</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u="none" dirty="0"/>
                            <a:t>25</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95</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0</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100</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8</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100</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5470574"/>
                      </a:ext>
                    </a:extLst>
                  </a:tr>
                  <a:tr h="349686">
                    <a:tc>
                      <a:txBody>
                        <a:bodyPr/>
                        <a:lstStyle/>
                        <a:p>
                          <a:pPr algn="ctr"/>
                          <a:r>
                            <a:rPr kumimoji="1" lang="en-US" altLang="ja-JP" dirty="0"/>
                            <a:t>kNN</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42</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u="none" dirty="0"/>
                            <a:t>74</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u="none" dirty="0"/>
                            <a:t>42</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79</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42</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95</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33</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100</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3708719"/>
                      </a:ext>
                    </a:extLst>
                  </a:tr>
                </a:tbl>
              </a:graphicData>
            </a:graphic>
          </p:graphicFrame>
        </mc:Choice>
        <mc:Fallback>
          <p:graphicFrame>
            <p:nvGraphicFramePr>
              <p:cNvPr id="7" name="表 6">
                <a:extLst>
                  <a:ext uri="{FF2B5EF4-FFF2-40B4-BE49-F238E27FC236}">
                    <a16:creationId xmlns:a16="http://schemas.microsoft.com/office/drawing/2014/main" id="{C9237637-6AF7-B7B9-D1A3-A02CB0A71664}"/>
                  </a:ext>
                </a:extLst>
              </p:cNvPr>
              <p:cNvGraphicFramePr>
                <a:graphicFrameLocks noGrp="1"/>
              </p:cNvGraphicFramePr>
              <p:nvPr>
                <p:extLst>
                  <p:ext uri="{D42A27DB-BD31-4B8C-83A1-F6EECF244321}">
                    <p14:modId xmlns:p14="http://schemas.microsoft.com/office/powerpoint/2010/main" val="2991668956"/>
                  </p:ext>
                </p:extLst>
              </p:nvPr>
            </p:nvGraphicFramePr>
            <p:xfrm>
              <a:off x="1055689" y="1207446"/>
              <a:ext cx="10655299" cy="3928437"/>
            </p:xfrm>
            <a:graphic>
              <a:graphicData uri="http://schemas.openxmlformats.org/drawingml/2006/table">
                <a:tbl>
                  <a:tblPr firstRow="1" bandRow="1">
                    <a:tableStyleId>{3B4B98B0-60AC-42C2-AFA5-B58CD77FA1E5}</a:tableStyleId>
                  </a:tblPr>
                  <a:tblGrid>
                    <a:gridCol w="2086440">
                      <a:extLst>
                        <a:ext uri="{9D8B030D-6E8A-4147-A177-3AD203B41FA5}">
                          <a16:colId xmlns:a16="http://schemas.microsoft.com/office/drawing/2014/main" val="694288788"/>
                        </a:ext>
                      </a:extLst>
                    </a:gridCol>
                    <a:gridCol w="978394">
                      <a:extLst>
                        <a:ext uri="{9D8B030D-6E8A-4147-A177-3AD203B41FA5}">
                          <a16:colId xmlns:a16="http://schemas.microsoft.com/office/drawing/2014/main" val="505349663"/>
                        </a:ext>
                      </a:extLst>
                    </a:gridCol>
                    <a:gridCol w="1148328">
                      <a:extLst>
                        <a:ext uri="{9D8B030D-6E8A-4147-A177-3AD203B41FA5}">
                          <a16:colId xmlns:a16="http://schemas.microsoft.com/office/drawing/2014/main" val="184369932"/>
                        </a:ext>
                      </a:extLst>
                    </a:gridCol>
                    <a:gridCol w="933805">
                      <a:extLst>
                        <a:ext uri="{9D8B030D-6E8A-4147-A177-3AD203B41FA5}">
                          <a16:colId xmlns:a16="http://schemas.microsoft.com/office/drawing/2014/main" val="2330383148"/>
                        </a:ext>
                      </a:extLst>
                    </a:gridCol>
                    <a:gridCol w="1274518">
                      <a:extLst>
                        <a:ext uri="{9D8B030D-6E8A-4147-A177-3AD203B41FA5}">
                          <a16:colId xmlns:a16="http://schemas.microsoft.com/office/drawing/2014/main" val="2638902656"/>
                        </a:ext>
                      </a:extLst>
                    </a:gridCol>
                    <a:gridCol w="996899">
                      <a:extLst>
                        <a:ext uri="{9D8B030D-6E8A-4147-A177-3AD203B41FA5}">
                          <a16:colId xmlns:a16="http://schemas.microsoft.com/office/drawing/2014/main" val="4196975291"/>
                        </a:ext>
                      </a:extLst>
                    </a:gridCol>
                    <a:gridCol w="1123089">
                      <a:extLst>
                        <a:ext uri="{9D8B030D-6E8A-4147-A177-3AD203B41FA5}">
                          <a16:colId xmlns:a16="http://schemas.microsoft.com/office/drawing/2014/main" val="3080848947"/>
                        </a:ext>
                      </a:extLst>
                    </a:gridCol>
                    <a:gridCol w="937455">
                      <a:extLst>
                        <a:ext uri="{9D8B030D-6E8A-4147-A177-3AD203B41FA5}">
                          <a16:colId xmlns:a16="http://schemas.microsoft.com/office/drawing/2014/main" val="1386775652"/>
                        </a:ext>
                      </a:extLst>
                    </a:gridCol>
                    <a:gridCol w="1176371">
                      <a:extLst>
                        <a:ext uri="{9D8B030D-6E8A-4147-A177-3AD203B41FA5}">
                          <a16:colId xmlns:a16="http://schemas.microsoft.com/office/drawing/2014/main" val="4184794376"/>
                        </a:ext>
                      </a:extLst>
                    </a:gridCol>
                  </a:tblGrid>
                  <a:tr h="463040">
                    <a:tc rowSpan="3">
                      <a:txBody>
                        <a:bodyPr/>
                        <a:lstStyle/>
                        <a:p>
                          <a:pPr algn="ct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8">
                      <a:txBody>
                        <a:bodyPr/>
                        <a:lstStyle/>
                        <a:p>
                          <a:pPr algn="ctr"/>
                          <a:r>
                            <a:rPr kumimoji="1" lang="ja-JP" altLang="en-US" dirty="0"/>
                            <a:t>特徴量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dirty="0"/>
                        </a:p>
                      </a:txBody>
                      <a:tcPr/>
                    </a:tc>
                    <a:tc hMerge="1">
                      <a:txBody>
                        <a:bodyPr/>
                        <a:lstStyle/>
                        <a:p>
                          <a:endParaRPr kumimoji="1" lang="ja-JP" altLang="en-US" dirty="0"/>
                        </a:p>
                      </a:txBody>
                      <a:tcPr/>
                    </a:tc>
                    <a:tc hMerge="1">
                      <a:txBody>
                        <a:bodyPr/>
                        <a:lstStyle/>
                        <a:p>
                          <a:endParaRPr kumimoji="1" lang="ja-JP" altLang="en-US" dirty="0"/>
                        </a:p>
                      </a:txBody>
                      <a:tcPr/>
                    </a:tc>
                    <a:tc hMerge="1">
                      <a:txBody>
                        <a:bodyPr/>
                        <a:lstStyle/>
                        <a:p>
                          <a:endParaRPr kumimoji="1" lang="ja-JP" altLang="en-US" dirty="0"/>
                        </a:p>
                      </a:txBody>
                      <a:tcPr/>
                    </a:tc>
                    <a:tc hMerge="1">
                      <a:txBody>
                        <a:bodyPr/>
                        <a:lstStyle/>
                        <a:p>
                          <a:endParaRPr kumimoji="1" lang="ja-JP" altLang="en-US" dirty="0"/>
                        </a:p>
                      </a:txBody>
                      <a:tcPr/>
                    </a:tc>
                    <a:tc hMerge="1">
                      <a:txBody>
                        <a:bodyPr/>
                        <a:lstStyle/>
                        <a:p>
                          <a:endParaRPr kumimoji="1" lang="ja-JP" altLang="en-US" dirty="0"/>
                        </a:p>
                      </a:txBody>
                      <a:tcPr/>
                    </a:tc>
                    <a:tc hMerge="1">
                      <a:txBody>
                        <a:bodyPr/>
                        <a:lstStyle/>
                        <a:p>
                          <a:endParaRPr kumimoji="1" lang="ja-JP" altLang="en-US" dirty="0"/>
                        </a:p>
                      </a:txBody>
                      <a:tcPr/>
                    </a:tc>
                    <a:extLst>
                      <a:ext uri="{0D108BD9-81ED-4DB2-BD59-A6C34878D82A}">
                        <a16:rowId xmlns:a16="http://schemas.microsoft.com/office/drawing/2014/main" val="1614500962"/>
                      </a:ext>
                    </a:extLst>
                  </a:tr>
                  <a:tr h="365760">
                    <a:tc vMerge="1">
                      <a:txBody>
                        <a:bodyPr/>
                        <a:lstStyle/>
                        <a:p>
                          <a:endParaRPr kumimoji="1" lang="ja-JP" altLang="en-US" dirty="0"/>
                        </a:p>
                      </a:txBody>
                      <a:tcPr/>
                    </a:tc>
                    <a:tc gridSpan="2">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98000" t="-133333" r="-302571" b="-875000"/>
                          </a:stretch>
                        </a:blipFill>
                      </a:tcPr>
                    </a:tc>
                    <a:tc hMerge="1">
                      <a:txBody>
                        <a:bodyPr/>
                        <a:lstStyle/>
                        <a:p>
                          <a:endParaRPr kumimoji="1" lang="ja-JP" altLang="en-US" dirty="0"/>
                        </a:p>
                      </a:txBody>
                      <a:tcPr/>
                    </a:tc>
                    <a:tc gridSpan="2">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1436" t="-133333" r="-192541" b="-875000"/>
                          </a:stretch>
                        </a:blipFill>
                      </a:tcPr>
                    </a:tc>
                    <a:tc hMerge="1">
                      <a:txBody>
                        <a:bodyPr/>
                        <a:lstStyle/>
                        <a:p>
                          <a:endParaRPr kumimoji="1" lang="ja-JP" altLang="en-US" dirty="0"/>
                        </a:p>
                      </a:txBody>
                      <a:tcPr/>
                    </a:tc>
                    <a:tc gridSpan="2">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3161" t="-133333" r="-100287" b="-875000"/>
                          </a:stretch>
                        </a:blipFill>
                      </a:tcPr>
                    </a:tc>
                    <a:tc hMerge="1">
                      <a:txBody>
                        <a:bodyPr/>
                        <a:lstStyle/>
                        <a:p>
                          <a:endParaRPr kumimoji="1" lang="ja-JP" altLang="en-US" dirty="0"/>
                        </a:p>
                      </a:txBody>
                      <a:tcPr/>
                    </a:tc>
                    <a:tc gridSpan="2">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04323" t="-133333" r="-576" b="-875000"/>
                          </a:stretch>
                        </a:blipFill>
                      </a:tcPr>
                    </a:tc>
                    <a:tc hMerge="1">
                      <a:txBody>
                        <a:bodyPr/>
                        <a:lstStyle/>
                        <a:p>
                          <a:endParaRPr kumimoji="1" lang="ja-JP" altLang="en-US" dirty="0"/>
                        </a:p>
                      </a:txBody>
                      <a:tcPr/>
                    </a:tc>
                    <a:extLst>
                      <a:ext uri="{0D108BD9-81ED-4DB2-BD59-A6C34878D82A}">
                        <a16:rowId xmlns:a16="http://schemas.microsoft.com/office/drawing/2014/main" val="323862857"/>
                      </a:ext>
                    </a:extLst>
                  </a:tr>
                  <a:tr h="435934">
                    <a:tc vMerge="1">
                      <a:txBody>
                        <a:bodyPr/>
                        <a:lstStyle/>
                        <a:p>
                          <a:endParaRPr kumimoji="1" lang="ja-JP" altLang="en-US" dirty="0"/>
                        </a:p>
                      </a:txBody>
                      <a:tcPr/>
                    </a:tc>
                    <a:tc>
                      <a:txBody>
                        <a:bodyPr/>
                        <a:lstStyle/>
                        <a:p>
                          <a:pPr algn="ctr"/>
                          <a:r>
                            <a:rPr kumimoji="1" lang="ja-JP" altLang="en-US" dirty="0"/>
                            <a:t>感度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dirty="0"/>
                            <a:t>特異度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dirty="0"/>
                            <a:t>感度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特異度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感度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特異度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感度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特異度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7176125"/>
                      </a:ext>
                    </a:extLst>
                  </a:tr>
                  <a:tr h="365760">
                    <a:tc>
                      <a:txBody>
                        <a:bodyPr/>
                        <a:lstStyle/>
                        <a:p>
                          <a:pPr algn="ctr"/>
                          <a:r>
                            <a:rPr kumimoji="1" lang="ja-JP" altLang="en-US" dirty="0"/>
                            <a:t>線形回帰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33</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u="none" dirty="0"/>
                            <a:t>79</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u="none" dirty="0"/>
                            <a:t>33</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84</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25</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79</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42</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84</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81747731"/>
                      </a:ext>
                    </a:extLst>
                  </a:tr>
                  <a:tr h="418343">
                    <a:tc>
                      <a:txBody>
                        <a:bodyPr/>
                        <a:lstStyle/>
                        <a:p>
                          <a:pPr algn="ctr"/>
                          <a:r>
                            <a:rPr kumimoji="1" lang="ja-JP" altLang="en-US" dirty="0"/>
                            <a:t>ロジスティック回帰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8</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b="1" u="none" dirty="0"/>
                            <a:t>100</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u="none" dirty="0"/>
                            <a:t>8</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89</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8</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95</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8</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95</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047449"/>
                      </a:ext>
                    </a:extLst>
                  </a:tr>
                  <a:tr h="365760">
                    <a:tc>
                      <a:txBody>
                        <a:bodyPr/>
                        <a:lstStyle/>
                        <a:p>
                          <a:pPr algn="ctr"/>
                          <a:r>
                            <a:rPr kumimoji="1" lang="en-US" altLang="ja-JP" dirty="0"/>
                            <a:t>SVM</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8</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b="1" u="none" dirty="0"/>
                            <a:t>84</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u="none" dirty="0"/>
                            <a:t>8</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79</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8</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95</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0</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95</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0216985"/>
                      </a:ext>
                    </a:extLst>
                  </a:tr>
                  <a:tr h="383540">
                    <a:tc>
                      <a:txBody>
                        <a:bodyPr/>
                        <a:lstStyle/>
                        <a:p>
                          <a:pPr algn="ctr"/>
                          <a:r>
                            <a:rPr kumimoji="1" lang="ja-JP" altLang="en-US" dirty="0"/>
                            <a:t>決定木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25</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u="none" dirty="0"/>
                            <a:t>47</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u="none" dirty="0"/>
                            <a:t>33</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68</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42</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74</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25</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89</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3637406"/>
                      </a:ext>
                    </a:extLst>
                  </a:tr>
                  <a:tr h="383540">
                    <a:tc>
                      <a:txBody>
                        <a:bodyPr/>
                        <a:lstStyle/>
                        <a:p>
                          <a:pPr algn="ctr"/>
                          <a:r>
                            <a:rPr kumimoji="1" lang="ja-JP" altLang="en-US" dirty="0"/>
                            <a:t>ランダムフォレスト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0</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b="1" u="none" dirty="0"/>
                            <a:t>95</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u="none" dirty="0"/>
                            <a:t>8</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100</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33</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89</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42</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100</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5149296"/>
                      </a:ext>
                    </a:extLst>
                  </a:tr>
                  <a:tr h="381000">
                    <a:tc>
                      <a:txBody>
                        <a:bodyPr/>
                        <a:lstStyle/>
                        <a:p>
                          <a:pPr algn="ctr"/>
                          <a:r>
                            <a:rPr kumimoji="1" lang="en-US" altLang="ja-JP" dirty="0"/>
                            <a:t>XGBoost</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25</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u="none" dirty="0"/>
                            <a:t>79</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u="none" dirty="0"/>
                            <a:t>25</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95</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0</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100</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8</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100</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5470574"/>
                      </a:ext>
                    </a:extLst>
                  </a:tr>
                  <a:tr h="365760">
                    <a:tc>
                      <a:txBody>
                        <a:bodyPr/>
                        <a:lstStyle/>
                        <a:p>
                          <a:pPr algn="ctr"/>
                          <a:r>
                            <a:rPr kumimoji="1" lang="en-US" altLang="ja-JP" dirty="0"/>
                            <a:t>kNN</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42</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u="none" dirty="0"/>
                            <a:t>74</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u="none" dirty="0"/>
                            <a:t>42</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79</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42</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95</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33</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100</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3708719"/>
                      </a:ext>
                    </a:extLst>
                  </a:tr>
                </a:tbl>
              </a:graphicData>
            </a:graphic>
          </p:graphicFrame>
        </mc:Fallback>
      </mc:AlternateContent>
    </p:spTree>
    <p:extLst>
      <p:ext uri="{BB962C8B-B14F-4D97-AF65-F5344CB8AC3E}">
        <p14:creationId xmlns:p14="http://schemas.microsoft.com/office/powerpoint/2010/main" val="261977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0CA42-AA4F-6AA7-B7DD-FAFD9C12423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D672676-DC26-AD91-F435-2F59620522A7}"/>
              </a:ext>
            </a:extLst>
          </p:cNvPr>
          <p:cNvSpPr>
            <a:spLocks noGrp="1"/>
          </p:cNvSpPr>
          <p:nvPr>
            <p:ph type="title"/>
          </p:nvPr>
        </p:nvSpPr>
        <p:spPr>
          <a:xfrm>
            <a:off x="1055688" y="518817"/>
            <a:ext cx="10655300" cy="492443"/>
          </a:xfrm>
        </p:spPr>
        <p:txBody>
          <a:bodyPr/>
          <a:lstStyle/>
          <a:p>
            <a:r>
              <a:rPr kumimoji="1" lang="ja-JP" altLang="en-US" dirty="0"/>
              <a:t>感度、特異度がともに比較的精度が高い機械学習手法</a:t>
            </a:r>
          </a:p>
        </p:txBody>
      </p:sp>
      <p:sp>
        <p:nvSpPr>
          <p:cNvPr id="4" name="テキスト プレースホルダー 3">
            <a:extLst>
              <a:ext uri="{FF2B5EF4-FFF2-40B4-BE49-F238E27FC236}">
                <a16:creationId xmlns:a16="http://schemas.microsoft.com/office/drawing/2014/main" id="{F5F790C1-BAF0-CAFE-0935-6C4096890B8E}"/>
              </a:ext>
            </a:extLst>
          </p:cNvPr>
          <p:cNvSpPr>
            <a:spLocks noGrp="1"/>
          </p:cNvSpPr>
          <p:nvPr>
            <p:ph type="body" sz="half" idx="13"/>
          </p:nvPr>
        </p:nvSpPr>
        <p:spPr/>
        <p:txBody>
          <a:bodyPr/>
          <a:lstStyle/>
          <a:p>
            <a:endParaRPr kumimoji="1" lang="ja-JP" altLang="en-US" dirty="0"/>
          </a:p>
        </p:txBody>
      </p:sp>
      <p:sp>
        <p:nvSpPr>
          <p:cNvPr id="5" name="テキスト プレースホルダー 4">
            <a:extLst>
              <a:ext uri="{FF2B5EF4-FFF2-40B4-BE49-F238E27FC236}">
                <a16:creationId xmlns:a16="http://schemas.microsoft.com/office/drawing/2014/main" id="{3DD339B1-A1D2-08A5-FC3B-1E06A2FE9ED6}"/>
              </a:ext>
            </a:extLst>
          </p:cNvPr>
          <p:cNvSpPr>
            <a:spLocks noGrp="1"/>
          </p:cNvSpPr>
          <p:nvPr>
            <p:ph type="body" sz="quarter" idx="14"/>
          </p:nvPr>
        </p:nvSpPr>
        <p:spPr>
          <a:xfrm>
            <a:off x="1055686" y="1829624"/>
            <a:ext cx="10655300" cy="5030210"/>
          </a:xfrm>
        </p:spPr>
        <p:txBody>
          <a:bodyPr>
            <a:normAutofit fontScale="92500" lnSpcReduction="10000"/>
          </a:bodyPr>
          <a:lstStyle/>
          <a:p>
            <a:endParaRPr lang="en-US" altLang="ja-JP" dirty="0"/>
          </a:p>
          <a:p>
            <a:endParaRPr lang="en-US" altLang="ja-JP" dirty="0"/>
          </a:p>
          <a:p>
            <a:endParaRPr lang="en-US" altLang="ja-JP" dirty="0"/>
          </a:p>
          <a:p>
            <a:endParaRPr lang="en-US" altLang="ja-JP" dirty="0"/>
          </a:p>
          <a:p>
            <a:endParaRPr lang="en-US" altLang="ja-JP" dirty="0"/>
          </a:p>
          <a:p>
            <a:pPr marL="342900" indent="-342900">
              <a:buFont typeface="Wingdings" panose="05000000000000000000" pitchFamily="2" charset="2"/>
              <a:buChar char="l"/>
            </a:pPr>
            <a:r>
              <a:rPr lang="ja-JP" altLang="en-US" dirty="0"/>
              <a:t>木構造のアルゴリズムよりも</a:t>
            </a:r>
            <a:r>
              <a:rPr lang="en-US" altLang="ja-JP" dirty="0"/>
              <a:t>k</a:t>
            </a:r>
            <a:r>
              <a:rPr lang="ja-JP" altLang="en-US" dirty="0"/>
              <a:t>近傍法で平均、標準偏差を特徴量としたときの感度が高い傾向</a:t>
            </a:r>
            <a:br>
              <a:rPr lang="en-US" altLang="ja-JP" dirty="0"/>
            </a:br>
            <a:r>
              <a:rPr lang="ja-JP" altLang="en-US" dirty="0"/>
              <a:t>→木構造のアルゴリズムが今回使用したデータに適していない可能性</a:t>
            </a:r>
            <a:endParaRPr lang="en-US" altLang="ja-JP" dirty="0"/>
          </a:p>
          <a:p>
            <a:pPr marL="342900" indent="-342900">
              <a:buFont typeface="Wingdings" panose="05000000000000000000" pitchFamily="2" charset="2"/>
              <a:buChar char="l"/>
            </a:pPr>
            <a:r>
              <a:rPr lang="ja-JP" altLang="en-US" dirty="0"/>
              <a:t>特徴量に平均よりも標準偏差を用いたときの特異度が全体的に高い傾向</a:t>
            </a:r>
            <a:br>
              <a:rPr lang="en-US" altLang="ja-JP" dirty="0"/>
            </a:br>
            <a:r>
              <a:rPr lang="ja-JP" altLang="en-US" dirty="0"/>
              <a:t>→非せん妄患者のデータ変動を平均よりも反映しやすい</a:t>
            </a:r>
            <a:endParaRPr lang="en-US" altLang="ja-JP" dirty="0"/>
          </a:p>
          <a:p>
            <a:pPr marL="342900" indent="-342900">
              <a:buFont typeface="Wingdings" panose="05000000000000000000" pitchFamily="2" charset="2"/>
              <a:buChar char="l"/>
            </a:pPr>
            <a:r>
              <a:rPr lang="en-US" altLang="ja-JP" dirty="0"/>
              <a:t>k</a:t>
            </a:r>
            <a:r>
              <a:rPr lang="ja-JP" altLang="en-US" dirty="0"/>
              <a:t>近傍法と比較した際に、ほぼすべての特徴量において線形回帰の感度が低い傾向</a:t>
            </a:r>
            <a:br>
              <a:rPr lang="en-US" altLang="ja-JP" dirty="0"/>
            </a:br>
            <a:r>
              <a:rPr lang="ja-JP" altLang="en-US" dirty="0"/>
              <a:t>→データが非線形に分布している</a:t>
            </a:r>
            <a:endParaRPr lang="en-US" altLang="ja-JP" dirty="0"/>
          </a:p>
          <a:p>
            <a:endParaRPr lang="en-US" altLang="ja-JP" dirty="0"/>
          </a:p>
          <a:p>
            <a:endParaRPr lang="en-US" altLang="ja-JP" dirty="0"/>
          </a:p>
        </p:txBody>
      </p:sp>
      <mc:AlternateContent xmlns:mc="http://schemas.openxmlformats.org/markup-compatibility/2006" xmlns:a14="http://schemas.microsoft.com/office/drawing/2010/main">
        <mc:Choice Requires="a14">
          <p:graphicFrame>
            <p:nvGraphicFramePr>
              <p:cNvPr id="12" name="表 11">
                <a:extLst>
                  <a:ext uri="{FF2B5EF4-FFF2-40B4-BE49-F238E27FC236}">
                    <a16:creationId xmlns:a16="http://schemas.microsoft.com/office/drawing/2014/main" id="{67F7C7B2-FE5C-6280-CA31-4C9553396CAE}"/>
                  </a:ext>
                </a:extLst>
              </p:cNvPr>
              <p:cNvGraphicFramePr>
                <a:graphicFrameLocks noGrp="1"/>
              </p:cNvGraphicFramePr>
              <p:nvPr>
                <p:extLst>
                  <p:ext uri="{D42A27DB-BD31-4B8C-83A1-F6EECF244321}">
                    <p14:modId xmlns:p14="http://schemas.microsoft.com/office/powerpoint/2010/main" val="1574400680"/>
                  </p:ext>
                </p:extLst>
              </p:nvPr>
            </p:nvGraphicFramePr>
            <p:xfrm>
              <a:off x="1055690" y="1208852"/>
              <a:ext cx="10655296" cy="2595880"/>
            </p:xfrm>
            <a:graphic>
              <a:graphicData uri="http://schemas.openxmlformats.org/drawingml/2006/table">
                <a:tbl>
                  <a:tblPr firstRow="1" bandRow="1">
                    <a:tableStyleId>{3B4B98B0-60AC-42C2-AFA5-B58CD77FA1E5}</a:tableStyleId>
                  </a:tblPr>
                  <a:tblGrid>
                    <a:gridCol w="2258694">
                      <a:extLst>
                        <a:ext uri="{9D8B030D-6E8A-4147-A177-3AD203B41FA5}">
                          <a16:colId xmlns:a16="http://schemas.microsoft.com/office/drawing/2014/main" val="1040711955"/>
                        </a:ext>
                      </a:extLst>
                    </a:gridCol>
                    <a:gridCol w="813116">
                      <a:extLst>
                        <a:ext uri="{9D8B030D-6E8A-4147-A177-3AD203B41FA5}">
                          <a16:colId xmlns:a16="http://schemas.microsoft.com/office/drawing/2014/main" val="3215166047"/>
                        </a:ext>
                      </a:extLst>
                    </a:gridCol>
                    <a:gridCol w="1244600">
                      <a:extLst>
                        <a:ext uri="{9D8B030D-6E8A-4147-A177-3AD203B41FA5}">
                          <a16:colId xmlns:a16="http://schemas.microsoft.com/office/drawing/2014/main" val="268810880"/>
                        </a:ext>
                      </a:extLst>
                    </a:gridCol>
                    <a:gridCol w="1003300">
                      <a:extLst>
                        <a:ext uri="{9D8B030D-6E8A-4147-A177-3AD203B41FA5}">
                          <a16:colId xmlns:a16="http://schemas.microsoft.com/office/drawing/2014/main" val="1697337788"/>
                        </a:ext>
                      </a:extLst>
                    </a:gridCol>
                    <a:gridCol w="1155700">
                      <a:extLst>
                        <a:ext uri="{9D8B030D-6E8A-4147-A177-3AD203B41FA5}">
                          <a16:colId xmlns:a16="http://schemas.microsoft.com/office/drawing/2014/main" val="2006716388"/>
                        </a:ext>
                      </a:extLst>
                    </a:gridCol>
                    <a:gridCol w="863600">
                      <a:extLst>
                        <a:ext uri="{9D8B030D-6E8A-4147-A177-3AD203B41FA5}">
                          <a16:colId xmlns:a16="http://schemas.microsoft.com/office/drawing/2014/main" val="41653537"/>
                        </a:ext>
                      </a:extLst>
                    </a:gridCol>
                    <a:gridCol w="1206500">
                      <a:extLst>
                        <a:ext uri="{9D8B030D-6E8A-4147-A177-3AD203B41FA5}">
                          <a16:colId xmlns:a16="http://schemas.microsoft.com/office/drawing/2014/main" val="834544694"/>
                        </a:ext>
                      </a:extLst>
                    </a:gridCol>
                    <a:gridCol w="876300">
                      <a:extLst>
                        <a:ext uri="{9D8B030D-6E8A-4147-A177-3AD203B41FA5}">
                          <a16:colId xmlns:a16="http://schemas.microsoft.com/office/drawing/2014/main" val="1729931902"/>
                        </a:ext>
                      </a:extLst>
                    </a:gridCol>
                    <a:gridCol w="1233486">
                      <a:extLst>
                        <a:ext uri="{9D8B030D-6E8A-4147-A177-3AD203B41FA5}">
                          <a16:colId xmlns:a16="http://schemas.microsoft.com/office/drawing/2014/main" val="1248427575"/>
                        </a:ext>
                      </a:extLst>
                    </a:gridCol>
                  </a:tblGrid>
                  <a:tr h="370840">
                    <a:tc rowSpan="2">
                      <a:txBody>
                        <a:bodyPr/>
                        <a:lstStyle/>
                        <a:p>
                          <a:pPr algn="ct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smtClean="0">
                                        <a:latin typeface="Cambria Math" panose="02040503050406030204" pitchFamily="18" charset="0"/>
                                      </a:rPr>
                                      <m:t>𝜇</m:t>
                                    </m:r>
                                  </m:e>
                                  <m:sub>
                                    <m:r>
                                      <a:rPr kumimoji="1" lang="en-US" altLang="ja-JP" b="0" smtClean="0">
                                        <a:latin typeface="Cambria Math" panose="02040503050406030204" pitchFamily="18" charset="0"/>
                                      </a:rPr>
                                      <m:t>30</m:t>
                                    </m:r>
                                  </m:sub>
                                </m:sSub>
                              </m:oMath>
                            </m:oMathPara>
                          </a14:m>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dirty="0"/>
                        </a:p>
                      </a:txBody>
                      <a:tcPr/>
                    </a:tc>
                    <a:tc gridSpan="2">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smtClean="0">
                                        <a:latin typeface="Cambria Math" panose="02040503050406030204" pitchFamily="18" charset="0"/>
                                      </a:rPr>
                                      <m:t>𝜇</m:t>
                                    </m:r>
                                  </m:e>
                                  <m:sub>
                                    <m:r>
                                      <a:rPr kumimoji="1" lang="en-US" altLang="ja-JP" b="0" smtClean="0">
                                        <a:latin typeface="Cambria Math" panose="02040503050406030204" pitchFamily="18" charset="0"/>
                                      </a:rPr>
                                      <m:t>10</m:t>
                                    </m:r>
                                  </m:sub>
                                </m:sSub>
                              </m:oMath>
                            </m:oMathPara>
                          </a14:m>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dirty="0"/>
                        </a:p>
                      </a:txBody>
                      <a:tcPr/>
                    </a:tc>
                    <a:tc gridSpan="2">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smtClean="0">
                                        <a:latin typeface="Cambria Math" panose="02040503050406030204" pitchFamily="18" charset="0"/>
                                      </a:rPr>
                                      <m:t>𝜎</m:t>
                                    </m:r>
                                  </m:e>
                                  <m:sub>
                                    <m:r>
                                      <a:rPr kumimoji="1" lang="en-US" altLang="ja-JP" b="0" smtClean="0">
                                        <a:latin typeface="Cambria Math" panose="02040503050406030204" pitchFamily="18" charset="0"/>
                                      </a:rPr>
                                      <m:t>30</m:t>
                                    </m:r>
                                  </m:sub>
                                </m:sSub>
                              </m:oMath>
                            </m:oMathPara>
                          </a14:m>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dirty="0"/>
                        </a:p>
                      </a:txBody>
                      <a:tcPr/>
                    </a:tc>
                    <a:tc gridSpan="2">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smtClean="0">
                                        <a:latin typeface="Cambria Math" panose="02040503050406030204" pitchFamily="18" charset="0"/>
                                      </a:rPr>
                                      <m:t>𝜎</m:t>
                                    </m:r>
                                  </m:e>
                                  <m:sub>
                                    <m:r>
                                      <a:rPr kumimoji="1" lang="en-US" altLang="ja-JP" b="0" smtClean="0">
                                        <a:latin typeface="Cambria Math" panose="02040503050406030204" pitchFamily="18" charset="0"/>
                                      </a:rPr>
                                      <m:t>10</m:t>
                                    </m:r>
                                  </m:sub>
                                </m:sSub>
                              </m:oMath>
                            </m:oMathPara>
                          </a14:m>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dirty="0"/>
                        </a:p>
                      </a:txBody>
                      <a:tcPr/>
                    </a:tc>
                    <a:extLst>
                      <a:ext uri="{0D108BD9-81ED-4DB2-BD59-A6C34878D82A}">
                        <a16:rowId xmlns:a16="http://schemas.microsoft.com/office/drawing/2014/main" val="1761907963"/>
                      </a:ext>
                    </a:extLst>
                  </a:tr>
                  <a:tr h="370840">
                    <a:tc vMerge="1">
                      <a:txBody>
                        <a:bodyPr/>
                        <a:lstStyle/>
                        <a:p>
                          <a:pPr algn="ctr"/>
                          <a:endParaRPr kumimoji="1" lang="ja-JP" altLang="en-US" dirty="0"/>
                        </a:p>
                      </a:txBody>
                      <a:tcPr/>
                    </a:tc>
                    <a:tc>
                      <a:txBody>
                        <a:bodyPr/>
                        <a:lstStyle/>
                        <a:p>
                          <a:pPr algn="ctr"/>
                          <a:r>
                            <a:rPr kumimoji="1" lang="ja-JP" altLang="en-US" dirty="0"/>
                            <a:t>感度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特異度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感度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特異度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感度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特異度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感度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特異度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4314541"/>
                      </a:ext>
                    </a:extLst>
                  </a:tr>
                  <a:tr h="370840">
                    <a:tc>
                      <a:txBody>
                        <a:bodyPr/>
                        <a:lstStyle/>
                        <a:p>
                          <a:pPr algn="ctr"/>
                          <a:r>
                            <a:rPr kumimoji="1" lang="ja-JP" altLang="en-US" dirty="0"/>
                            <a:t>線形回帰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33</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79</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33</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84</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25</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solidFill>
                                <a:srgbClr val="0070C0"/>
                              </a:solidFill>
                            </a:rPr>
                            <a:t>79</a:t>
                          </a:r>
                          <a:endParaRPr kumimoji="1" lang="ja-JP" altLang="en-US" u="none"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42</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solidFill>
                                <a:srgbClr val="0070C0"/>
                              </a:solidFill>
                            </a:rPr>
                            <a:t>84</a:t>
                          </a:r>
                          <a:endParaRPr kumimoji="1" lang="ja-JP" altLang="en-US" u="none"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7662880"/>
                      </a:ext>
                    </a:extLst>
                  </a:tr>
                  <a:tr h="370840">
                    <a:tc>
                      <a:txBody>
                        <a:bodyPr/>
                        <a:lstStyle/>
                        <a:p>
                          <a:pPr algn="ctr"/>
                          <a:r>
                            <a:rPr kumimoji="1" lang="ja-JP" altLang="en-US" dirty="0"/>
                            <a:t>決定木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25</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47</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33</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68</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42</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solidFill>
                                <a:srgbClr val="0070C0"/>
                              </a:solidFill>
                            </a:rPr>
                            <a:t>74</a:t>
                          </a:r>
                          <a:endParaRPr kumimoji="1" lang="ja-JP" altLang="en-US" u="none"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25</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solidFill>
                                <a:srgbClr val="0070C0"/>
                              </a:solidFill>
                            </a:rPr>
                            <a:t>89</a:t>
                          </a:r>
                          <a:endParaRPr kumimoji="1" lang="ja-JP" altLang="en-US" u="none"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3767069"/>
                      </a:ext>
                    </a:extLst>
                  </a:tr>
                  <a:tr h="370840">
                    <a:tc>
                      <a:txBody>
                        <a:bodyPr/>
                        <a:lstStyle/>
                        <a:p>
                          <a:pPr algn="ctr"/>
                          <a:r>
                            <a:rPr kumimoji="1" lang="ja-JP" altLang="en-US" dirty="0"/>
                            <a:t>ランダムフォレスト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0</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95</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8</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100</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33</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89</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42</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solidFill>
                                <a:srgbClr val="0070C0"/>
                              </a:solidFill>
                            </a:rPr>
                            <a:t>100</a:t>
                          </a:r>
                          <a:endParaRPr kumimoji="1" lang="ja-JP" altLang="en-US" u="none"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8734214"/>
                      </a:ext>
                    </a:extLst>
                  </a:tr>
                  <a:tr h="370840">
                    <a:tc>
                      <a:txBody>
                        <a:bodyPr/>
                        <a:lstStyle/>
                        <a:p>
                          <a:pPr algn="ctr"/>
                          <a:r>
                            <a:rPr kumimoji="1" lang="en-US" altLang="ja-JP" dirty="0"/>
                            <a:t>XGBoost</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25</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79</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25</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95</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0</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solidFill>
                                <a:srgbClr val="0070C0"/>
                              </a:solidFill>
                            </a:rPr>
                            <a:t>100</a:t>
                          </a:r>
                          <a:endParaRPr kumimoji="1" lang="ja-JP" altLang="en-US" u="none"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8</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solidFill>
                                <a:srgbClr val="0070C0"/>
                              </a:solidFill>
                            </a:rPr>
                            <a:t>100</a:t>
                          </a:r>
                          <a:endParaRPr kumimoji="1" lang="ja-JP" altLang="en-US" u="none"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0623034"/>
                      </a:ext>
                    </a:extLst>
                  </a:tr>
                  <a:tr h="370840">
                    <a:tc>
                      <a:txBody>
                        <a:bodyPr/>
                        <a:lstStyle/>
                        <a:p>
                          <a:pPr algn="ctr"/>
                          <a:r>
                            <a:rPr kumimoji="1" lang="en-US" altLang="ja-JP" dirty="0"/>
                            <a:t>kNN</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42</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74</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42</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79</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42</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solidFill>
                                <a:srgbClr val="0070C0"/>
                              </a:solidFill>
                            </a:rPr>
                            <a:t>95</a:t>
                          </a:r>
                          <a:endParaRPr kumimoji="1" lang="ja-JP" altLang="en-US" u="none"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33</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solidFill>
                                <a:srgbClr val="0070C0"/>
                              </a:solidFill>
                            </a:rPr>
                            <a:t>100</a:t>
                          </a:r>
                          <a:endParaRPr kumimoji="1" lang="ja-JP" altLang="en-US" u="none"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9267645"/>
                      </a:ext>
                    </a:extLst>
                  </a:tr>
                </a:tbl>
              </a:graphicData>
            </a:graphic>
          </p:graphicFrame>
        </mc:Choice>
        <mc:Fallback xmlns="">
          <p:graphicFrame>
            <p:nvGraphicFramePr>
              <p:cNvPr id="12" name="表 11">
                <a:extLst>
                  <a:ext uri="{FF2B5EF4-FFF2-40B4-BE49-F238E27FC236}">
                    <a16:creationId xmlns:a16="http://schemas.microsoft.com/office/drawing/2014/main" id="{67F7C7B2-FE5C-6280-CA31-4C9553396CAE}"/>
                  </a:ext>
                </a:extLst>
              </p:cNvPr>
              <p:cNvGraphicFramePr>
                <a:graphicFrameLocks noGrp="1"/>
              </p:cNvGraphicFramePr>
              <p:nvPr>
                <p:extLst>
                  <p:ext uri="{D42A27DB-BD31-4B8C-83A1-F6EECF244321}">
                    <p14:modId xmlns:p14="http://schemas.microsoft.com/office/powerpoint/2010/main" val="1574400680"/>
                  </p:ext>
                </p:extLst>
              </p:nvPr>
            </p:nvGraphicFramePr>
            <p:xfrm>
              <a:off x="1055690" y="1208852"/>
              <a:ext cx="10655296" cy="2595880"/>
            </p:xfrm>
            <a:graphic>
              <a:graphicData uri="http://schemas.openxmlformats.org/drawingml/2006/table">
                <a:tbl>
                  <a:tblPr firstRow="1" bandRow="1">
                    <a:tableStyleId>{3B4B98B0-60AC-42C2-AFA5-B58CD77FA1E5}</a:tableStyleId>
                  </a:tblPr>
                  <a:tblGrid>
                    <a:gridCol w="2258694">
                      <a:extLst>
                        <a:ext uri="{9D8B030D-6E8A-4147-A177-3AD203B41FA5}">
                          <a16:colId xmlns:a16="http://schemas.microsoft.com/office/drawing/2014/main" val="1040711955"/>
                        </a:ext>
                      </a:extLst>
                    </a:gridCol>
                    <a:gridCol w="813116">
                      <a:extLst>
                        <a:ext uri="{9D8B030D-6E8A-4147-A177-3AD203B41FA5}">
                          <a16:colId xmlns:a16="http://schemas.microsoft.com/office/drawing/2014/main" val="3215166047"/>
                        </a:ext>
                      </a:extLst>
                    </a:gridCol>
                    <a:gridCol w="1244600">
                      <a:extLst>
                        <a:ext uri="{9D8B030D-6E8A-4147-A177-3AD203B41FA5}">
                          <a16:colId xmlns:a16="http://schemas.microsoft.com/office/drawing/2014/main" val="268810880"/>
                        </a:ext>
                      </a:extLst>
                    </a:gridCol>
                    <a:gridCol w="1003300">
                      <a:extLst>
                        <a:ext uri="{9D8B030D-6E8A-4147-A177-3AD203B41FA5}">
                          <a16:colId xmlns:a16="http://schemas.microsoft.com/office/drawing/2014/main" val="1697337788"/>
                        </a:ext>
                      </a:extLst>
                    </a:gridCol>
                    <a:gridCol w="1155700">
                      <a:extLst>
                        <a:ext uri="{9D8B030D-6E8A-4147-A177-3AD203B41FA5}">
                          <a16:colId xmlns:a16="http://schemas.microsoft.com/office/drawing/2014/main" val="2006716388"/>
                        </a:ext>
                      </a:extLst>
                    </a:gridCol>
                    <a:gridCol w="863600">
                      <a:extLst>
                        <a:ext uri="{9D8B030D-6E8A-4147-A177-3AD203B41FA5}">
                          <a16:colId xmlns:a16="http://schemas.microsoft.com/office/drawing/2014/main" val="41653537"/>
                        </a:ext>
                      </a:extLst>
                    </a:gridCol>
                    <a:gridCol w="1206500">
                      <a:extLst>
                        <a:ext uri="{9D8B030D-6E8A-4147-A177-3AD203B41FA5}">
                          <a16:colId xmlns:a16="http://schemas.microsoft.com/office/drawing/2014/main" val="834544694"/>
                        </a:ext>
                      </a:extLst>
                    </a:gridCol>
                    <a:gridCol w="876300">
                      <a:extLst>
                        <a:ext uri="{9D8B030D-6E8A-4147-A177-3AD203B41FA5}">
                          <a16:colId xmlns:a16="http://schemas.microsoft.com/office/drawing/2014/main" val="1729931902"/>
                        </a:ext>
                      </a:extLst>
                    </a:gridCol>
                    <a:gridCol w="1233486">
                      <a:extLst>
                        <a:ext uri="{9D8B030D-6E8A-4147-A177-3AD203B41FA5}">
                          <a16:colId xmlns:a16="http://schemas.microsoft.com/office/drawing/2014/main" val="1248427575"/>
                        </a:ext>
                      </a:extLst>
                    </a:gridCol>
                  </a:tblGrid>
                  <a:tr h="370840">
                    <a:tc rowSpan="2">
                      <a:txBody>
                        <a:bodyPr/>
                        <a:lstStyle/>
                        <a:p>
                          <a:pPr algn="ct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10059" t="-1639" r="-308284" b="-624590"/>
                          </a:stretch>
                        </a:blipFill>
                      </a:tcPr>
                    </a:tc>
                    <a:tc hMerge="1">
                      <a:txBody>
                        <a:bodyPr/>
                        <a:lstStyle/>
                        <a:p>
                          <a:endParaRPr kumimoji="1" lang="ja-JP" altLang="en-US" dirty="0"/>
                        </a:p>
                      </a:txBody>
                      <a:tcPr/>
                    </a:tc>
                    <a:tc gridSpan="2">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565" t="-1639" r="-194350" b="-624590"/>
                          </a:stretch>
                        </a:blipFill>
                      </a:tcPr>
                    </a:tc>
                    <a:tc hMerge="1">
                      <a:txBody>
                        <a:bodyPr/>
                        <a:lstStyle/>
                        <a:p>
                          <a:endParaRPr kumimoji="1" lang="ja-JP" altLang="en-US" dirty="0"/>
                        </a:p>
                      </a:txBody>
                      <a:tcPr/>
                    </a:tc>
                    <a:tc gridSpan="2">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12941" t="-1639" r="-102353" b="-624590"/>
                          </a:stretch>
                        </a:blipFill>
                      </a:tcPr>
                    </a:tc>
                    <a:tc hMerge="1">
                      <a:txBody>
                        <a:bodyPr/>
                        <a:lstStyle/>
                        <a:p>
                          <a:endParaRPr kumimoji="1" lang="ja-JP" altLang="en-US" dirty="0"/>
                        </a:p>
                      </a:txBody>
                      <a:tcPr/>
                    </a:tc>
                    <a:tc gridSpan="2">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05780" t="-1639" r="-578" b="-624590"/>
                          </a:stretch>
                        </a:blipFill>
                      </a:tcPr>
                    </a:tc>
                    <a:tc hMerge="1">
                      <a:txBody>
                        <a:bodyPr/>
                        <a:lstStyle/>
                        <a:p>
                          <a:endParaRPr kumimoji="1" lang="ja-JP" altLang="en-US" dirty="0"/>
                        </a:p>
                      </a:txBody>
                      <a:tcPr/>
                    </a:tc>
                    <a:extLst>
                      <a:ext uri="{0D108BD9-81ED-4DB2-BD59-A6C34878D82A}">
                        <a16:rowId xmlns:a16="http://schemas.microsoft.com/office/drawing/2014/main" val="1761907963"/>
                      </a:ext>
                    </a:extLst>
                  </a:tr>
                  <a:tr h="370840">
                    <a:tc vMerge="1">
                      <a:txBody>
                        <a:bodyPr/>
                        <a:lstStyle/>
                        <a:p>
                          <a:pPr algn="ctr"/>
                          <a:endParaRPr kumimoji="1" lang="ja-JP" altLang="en-US" dirty="0"/>
                        </a:p>
                      </a:txBody>
                      <a:tcPr/>
                    </a:tc>
                    <a:tc>
                      <a:txBody>
                        <a:bodyPr/>
                        <a:lstStyle/>
                        <a:p>
                          <a:pPr algn="ctr"/>
                          <a:r>
                            <a:rPr kumimoji="1" lang="ja-JP" altLang="en-US" dirty="0"/>
                            <a:t>感度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特異度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感度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特異度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感度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特異度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感度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特異度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4314541"/>
                      </a:ext>
                    </a:extLst>
                  </a:tr>
                  <a:tr h="370840">
                    <a:tc>
                      <a:txBody>
                        <a:bodyPr/>
                        <a:lstStyle/>
                        <a:p>
                          <a:pPr algn="ctr"/>
                          <a:r>
                            <a:rPr kumimoji="1" lang="ja-JP" altLang="en-US" dirty="0"/>
                            <a:t>線形回帰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33</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79</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33</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84</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25</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solidFill>
                                <a:srgbClr val="0070C0"/>
                              </a:solidFill>
                            </a:rPr>
                            <a:t>79</a:t>
                          </a:r>
                          <a:endParaRPr kumimoji="1" lang="ja-JP" altLang="en-US" u="none"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42</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solidFill>
                                <a:srgbClr val="0070C0"/>
                              </a:solidFill>
                            </a:rPr>
                            <a:t>84</a:t>
                          </a:r>
                          <a:endParaRPr kumimoji="1" lang="ja-JP" altLang="en-US" u="none"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7662880"/>
                      </a:ext>
                    </a:extLst>
                  </a:tr>
                  <a:tr h="370840">
                    <a:tc>
                      <a:txBody>
                        <a:bodyPr/>
                        <a:lstStyle/>
                        <a:p>
                          <a:pPr algn="ctr"/>
                          <a:r>
                            <a:rPr kumimoji="1" lang="ja-JP" altLang="en-US" dirty="0"/>
                            <a:t>決定木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25</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47</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33</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68</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42</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solidFill>
                                <a:srgbClr val="0070C0"/>
                              </a:solidFill>
                            </a:rPr>
                            <a:t>74</a:t>
                          </a:r>
                          <a:endParaRPr kumimoji="1" lang="ja-JP" altLang="en-US" u="none"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25</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solidFill>
                                <a:srgbClr val="0070C0"/>
                              </a:solidFill>
                            </a:rPr>
                            <a:t>89</a:t>
                          </a:r>
                          <a:endParaRPr kumimoji="1" lang="ja-JP" altLang="en-US" u="none"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3767069"/>
                      </a:ext>
                    </a:extLst>
                  </a:tr>
                  <a:tr h="370840">
                    <a:tc>
                      <a:txBody>
                        <a:bodyPr/>
                        <a:lstStyle/>
                        <a:p>
                          <a:pPr algn="ctr"/>
                          <a:r>
                            <a:rPr kumimoji="1" lang="ja-JP" altLang="en-US" dirty="0"/>
                            <a:t>ランダムフォレスト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0</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95</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8</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100</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33</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89</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42</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solidFill>
                                <a:srgbClr val="0070C0"/>
                              </a:solidFill>
                            </a:rPr>
                            <a:t>100</a:t>
                          </a:r>
                          <a:endParaRPr kumimoji="1" lang="ja-JP" altLang="en-US" u="none"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8734214"/>
                      </a:ext>
                    </a:extLst>
                  </a:tr>
                  <a:tr h="370840">
                    <a:tc>
                      <a:txBody>
                        <a:bodyPr/>
                        <a:lstStyle/>
                        <a:p>
                          <a:pPr algn="ctr"/>
                          <a:r>
                            <a:rPr kumimoji="1" lang="en-US" altLang="ja-JP" dirty="0"/>
                            <a:t>XGBoost</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25</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79</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25</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95</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0</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solidFill>
                                <a:srgbClr val="0070C0"/>
                              </a:solidFill>
                            </a:rPr>
                            <a:t>100</a:t>
                          </a:r>
                          <a:endParaRPr kumimoji="1" lang="ja-JP" altLang="en-US" u="none"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8</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solidFill>
                                <a:srgbClr val="0070C0"/>
                              </a:solidFill>
                            </a:rPr>
                            <a:t>100</a:t>
                          </a:r>
                          <a:endParaRPr kumimoji="1" lang="ja-JP" altLang="en-US" u="none"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0623034"/>
                      </a:ext>
                    </a:extLst>
                  </a:tr>
                  <a:tr h="370840">
                    <a:tc>
                      <a:txBody>
                        <a:bodyPr/>
                        <a:lstStyle/>
                        <a:p>
                          <a:pPr algn="ctr"/>
                          <a:r>
                            <a:rPr kumimoji="1" lang="en-US" altLang="ja-JP" dirty="0"/>
                            <a:t>kNN</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42</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74</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42</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79</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b="1" u="none" dirty="0"/>
                            <a:t>42</a:t>
                          </a:r>
                          <a:endParaRPr kumimoji="1" lang="ja-JP" altLang="en-US" b="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solidFill>
                                <a:srgbClr val="0070C0"/>
                              </a:solidFill>
                            </a:rPr>
                            <a:t>95</a:t>
                          </a:r>
                          <a:endParaRPr kumimoji="1" lang="ja-JP" altLang="en-US" u="none"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33</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solidFill>
                                <a:srgbClr val="0070C0"/>
                              </a:solidFill>
                            </a:rPr>
                            <a:t>100</a:t>
                          </a:r>
                          <a:endParaRPr kumimoji="1" lang="ja-JP" altLang="en-US" u="none"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9267645"/>
                      </a:ext>
                    </a:extLst>
                  </a:tr>
                </a:tbl>
              </a:graphicData>
            </a:graphic>
          </p:graphicFrame>
        </mc:Fallback>
      </mc:AlternateContent>
    </p:spTree>
    <p:extLst>
      <p:ext uri="{BB962C8B-B14F-4D97-AF65-F5344CB8AC3E}">
        <p14:creationId xmlns:p14="http://schemas.microsoft.com/office/powerpoint/2010/main" val="4234104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AA73DE-23CB-F8CD-595B-7B1749352DD8}"/>
              </a:ext>
            </a:extLst>
          </p:cNvPr>
          <p:cNvSpPr>
            <a:spLocks noGrp="1"/>
          </p:cNvSpPr>
          <p:nvPr>
            <p:ph type="title"/>
          </p:nvPr>
        </p:nvSpPr>
        <p:spPr/>
        <p:txBody>
          <a:bodyPr/>
          <a:lstStyle/>
          <a:p>
            <a:r>
              <a:rPr kumimoji="1" lang="ja-JP" altLang="en-US" dirty="0"/>
              <a:t>まとめ</a:t>
            </a:r>
          </a:p>
        </p:txBody>
      </p:sp>
      <p:sp>
        <p:nvSpPr>
          <p:cNvPr id="5" name="テキスト プレースホルダー 4">
            <a:extLst>
              <a:ext uri="{FF2B5EF4-FFF2-40B4-BE49-F238E27FC236}">
                <a16:creationId xmlns:a16="http://schemas.microsoft.com/office/drawing/2014/main" id="{3A7F3B1C-7A79-E414-A1A7-D1BBA309C162}"/>
              </a:ext>
            </a:extLst>
          </p:cNvPr>
          <p:cNvSpPr>
            <a:spLocks noGrp="1"/>
          </p:cNvSpPr>
          <p:nvPr>
            <p:ph type="body" sz="quarter" idx="14"/>
          </p:nvPr>
        </p:nvSpPr>
        <p:spPr>
          <a:xfrm>
            <a:off x="1055688" y="1182983"/>
            <a:ext cx="10655300" cy="5675017"/>
          </a:xfrm>
        </p:spPr>
        <p:txBody>
          <a:bodyPr>
            <a:noAutofit/>
          </a:bodyPr>
          <a:lstStyle/>
          <a:p>
            <a:pPr marL="342900" indent="-342900">
              <a:buFont typeface="Wingdings" panose="05000000000000000000" pitchFamily="2" charset="2"/>
              <a:buChar char="l"/>
            </a:pPr>
            <a:r>
              <a:rPr lang="ja-JP" altLang="en-US" sz="2200" dirty="0"/>
              <a:t>データセットの構築：</a:t>
            </a:r>
            <a:endParaRPr lang="en-US" altLang="ja-JP" sz="2200" dirty="0"/>
          </a:p>
          <a:p>
            <a:pPr marL="877888" lvl="2" indent="-342900">
              <a:buFont typeface="Arial" panose="020B0604020202020204" pitchFamily="34" charset="0"/>
              <a:buChar char="•"/>
            </a:pPr>
            <a:r>
              <a:rPr lang="ja-JP" altLang="en-US" sz="2200" dirty="0"/>
              <a:t>被験者数</a:t>
            </a:r>
            <a:r>
              <a:rPr lang="en-US" altLang="ja-JP" sz="2200" dirty="0"/>
              <a:t>31</a:t>
            </a:r>
            <a:r>
              <a:rPr lang="ja-JP" altLang="en-US" sz="2200" dirty="0"/>
              <a:t>名に増加</a:t>
            </a:r>
            <a:endParaRPr lang="en-US" altLang="ja-JP" sz="2200" dirty="0"/>
          </a:p>
          <a:p>
            <a:pPr marL="877888" lvl="2" indent="-342900">
              <a:buFont typeface="Arial" panose="020B0604020202020204" pitchFamily="34" charset="0"/>
              <a:buChar char="•"/>
            </a:pPr>
            <a:r>
              <a:rPr lang="ja-JP" altLang="en-US" sz="2200" dirty="0"/>
              <a:t>撮影環境の明るさや手振れによる影響なし、使用する区間のラベル付け</a:t>
            </a:r>
            <a:endParaRPr lang="en-US" altLang="ja-JP" sz="2200" dirty="0"/>
          </a:p>
          <a:p>
            <a:pPr marL="342900" indent="-342900">
              <a:buFont typeface="Wingdings" panose="05000000000000000000" pitchFamily="2" charset="2"/>
              <a:buChar char="l"/>
            </a:pPr>
            <a:r>
              <a:rPr lang="ja-JP" altLang="en-US" sz="2200" dirty="0"/>
              <a:t>手法の組み合わせの探索：</a:t>
            </a:r>
            <a:endParaRPr lang="en-US" altLang="ja-JP" sz="2200" dirty="0"/>
          </a:p>
          <a:p>
            <a:pPr marL="877888" lvl="2" indent="-342900">
              <a:buFont typeface="Arial" panose="020B0604020202020204" pitchFamily="34" charset="0"/>
              <a:buChar char="•"/>
            </a:pPr>
            <a:r>
              <a:rPr lang="en-US" altLang="ja-JP" sz="2200" dirty="0"/>
              <a:t>4</a:t>
            </a:r>
            <a:r>
              <a:rPr lang="ja-JP" altLang="en-US" sz="2200" dirty="0"/>
              <a:t>種類の特徴量</a:t>
            </a:r>
            <a:endParaRPr lang="en-US" altLang="ja-JP" sz="2200" dirty="0"/>
          </a:p>
          <a:p>
            <a:pPr marL="877888" lvl="2" indent="-342900">
              <a:buFont typeface="Arial" panose="020B0604020202020204" pitchFamily="34" charset="0"/>
              <a:buChar char="•"/>
            </a:pPr>
            <a:r>
              <a:rPr lang="en-US" altLang="ja-JP" sz="2200" dirty="0"/>
              <a:t>7</a:t>
            </a:r>
            <a:r>
              <a:rPr lang="ja-JP" altLang="en-US" sz="2200" dirty="0"/>
              <a:t>種類の機械学習手法、パラメータの範囲設定</a:t>
            </a:r>
            <a:endParaRPr lang="en-US" altLang="ja-JP" sz="2200" dirty="0"/>
          </a:p>
          <a:p>
            <a:pPr marL="342900" indent="-342900">
              <a:buFont typeface="Wingdings" panose="05000000000000000000" pitchFamily="2" charset="2"/>
              <a:buChar char="l"/>
            </a:pPr>
            <a:r>
              <a:rPr lang="ja-JP" altLang="en-US" sz="2200" dirty="0"/>
              <a:t>結果：</a:t>
            </a:r>
            <a:endParaRPr lang="en-US" altLang="ja-JP" sz="2200" dirty="0"/>
          </a:p>
          <a:p>
            <a:pPr marL="877888" lvl="2" indent="-342900">
              <a:buFont typeface="Arial" panose="020B0604020202020204" pitchFamily="34" charset="0"/>
              <a:buChar char="•"/>
            </a:pPr>
            <a:r>
              <a:rPr lang="en-US" altLang="ja-JP" sz="2200" dirty="0"/>
              <a:t>k</a:t>
            </a:r>
            <a:r>
              <a:rPr lang="ja-JP" altLang="en-US" sz="2200" dirty="0"/>
              <a:t>近傍法と標準偏差を特徴量としたときの感度がやや高い</a:t>
            </a:r>
            <a:endParaRPr lang="en-US" altLang="ja-JP" sz="2200" dirty="0"/>
          </a:p>
          <a:p>
            <a:pPr lvl="2"/>
            <a:r>
              <a:rPr kumimoji="1" lang="ja-JP" altLang="en-US" sz="2200" dirty="0"/>
              <a:t>　　→現状では、どの手法がせん妄の判別に最適か断定的なことはいえない</a:t>
            </a:r>
            <a:endParaRPr lang="en-US" altLang="ja-JP" sz="2200" dirty="0"/>
          </a:p>
          <a:p>
            <a:pPr marL="342900" indent="-342900">
              <a:buFont typeface="Wingdings" panose="05000000000000000000" pitchFamily="2" charset="2"/>
              <a:buChar char="l"/>
            </a:pPr>
            <a:r>
              <a:rPr lang="ja-JP" altLang="en-US" sz="2200" dirty="0"/>
              <a:t>課題：</a:t>
            </a:r>
            <a:endParaRPr kumimoji="1" lang="en-US" altLang="ja-JP" sz="2200" dirty="0"/>
          </a:p>
          <a:p>
            <a:pPr marL="877888" lvl="2" indent="-342900">
              <a:buFont typeface="Arial" panose="020B0604020202020204" pitchFamily="34" charset="0"/>
              <a:buChar char="•"/>
            </a:pPr>
            <a:r>
              <a:rPr lang="ja-JP" altLang="en-US" sz="2200" dirty="0"/>
              <a:t>会話</a:t>
            </a:r>
            <a:r>
              <a:rPr kumimoji="1" lang="ja-JP" altLang="en-US" sz="2200" dirty="0"/>
              <a:t>項目に沿わない場合の対処（声がけの統制）</a:t>
            </a:r>
            <a:endParaRPr kumimoji="1" lang="en-US" altLang="ja-JP" sz="2200" dirty="0"/>
          </a:p>
          <a:p>
            <a:pPr marL="877888" lvl="2" indent="-342900">
              <a:buFont typeface="Arial" panose="020B0604020202020204" pitchFamily="34" charset="0"/>
              <a:buChar char="•"/>
            </a:pPr>
            <a:r>
              <a:rPr lang="en-US" altLang="ja-JP" sz="2200" dirty="0"/>
              <a:t>AU</a:t>
            </a:r>
            <a:r>
              <a:rPr lang="ja-JP" altLang="en-US" sz="2200" dirty="0"/>
              <a:t>がどのくらい影響を与えている（特徴量の寄与の分析）</a:t>
            </a:r>
            <a:endParaRPr kumimoji="1" lang="en-US" altLang="ja-JP" sz="2200" dirty="0"/>
          </a:p>
          <a:p>
            <a:r>
              <a:rPr kumimoji="1" lang="ja-JP" altLang="en-US" sz="3400" dirty="0"/>
              <a:t>　　</a:t>
            </a:r>
            <a:endParaRPr kumimoji="1" lang="en-US" altLang="ja-JP" sz="3400" dirty="0"/>
          </a:p>
          <a:p>
            <a:endParaRPr kumimoji="1" lang="en-US" altLang="ja-JP" dirty="0"/>
          </a:p>
        </p:txBody>
      </p:sp>
    </p:spTree>
    <p:extLst>
      <p:ext uri="{BB962C8B-B14F-4D97-AF65-F5344CB8AC3E}">
        <p14:creationId xmlns:p14="http://schemas.microsoft.com/office/powerpoint/2010/main" val="12436058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106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D969-BEBB-5279-C789-765124004DF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13A78D8-566D-7EBC-C883-C2E93CAAD66B}"/>
              </a:ext>
            </a:extLst>
          </p:cNvPr>
          <p:cNvSpPr>
            <a:spLocks noGrp="1"/>
          </p:cNvSpPr>
          <p:nvPr>
            <p:ph type="title"/>
          </p:nvPr>
        </p:nvSpPr>
        <p:spPr>
          <a:xfrm>
            <a:off x="1055688" y="486160"/>
            <a:ext cx="10655300" cy="492443"/>
          </a:xfrm>
        </p:spPr>
        <p:txBody>
          <a:bodyPr/>
          <a:lstStyle/>
          <a:p>
            <a:r>
              <a:rPr kumimoji="1" lang="ja-JP" altLang="en-US" dirty="0"/>
              <a:t>せん妄とは</a:t>
            </a:r>
          </a:p>
        </p:txBody>
      </p:sp>
      <p:sp>
        <p:nvSpPr>
          <p:cNvPr id="3" name="テキスト ボックス 2">
            <a:extLst>
              <a:ext uri="{FF2B5EF4-FFF2-40B4-BE49-F238E27FC236}">
                <a16:creationId xmlns:a16="http://schemas.microsoft.com/office/drawing/2014/main" id="{A2E19563-93CD-16D9-6D8B-AC8EE4B3451C}"/>
              </a:ext>
            </a:extLst>
          </p:cNvPr>
          <p:cNvSpPr txBox="1"/>
          <p:nvPr/>
        </p:nvSpPr>
        <p:spPr>
          <a:xfrm>
            <a:off x="1055688" y="1232137"/>
            <a:ext cx="10171945" cy="2676117"/>
          </a:xfrm>
          <a:prstGeom prst="rect">
            <a:avLst/>
          </a:prstGeom>
          <a:noFill/>
        </p:spPr>
        <p:txBody>
          <a:bodyPr wrap="square">
            <a:spAutoFit/>
          </a:bodyPr>
          <a:lstStyle/>
          <a:p>
            <a:pPr algn="just">
              <a:spcBef>
                <a:spcPts val="600"/>
              </a:spcBef>
              <a:spcAft>
                <a:spcPts val="600"/>
              </a:spcAft>
            </a:pPr>
            <a:r>
              <a:rPr lang="ja-JP" altLang="ja-JP" sz="2400" kern="100" dirty="0">
                <a:solidFill>
                  <a:srgbClr val="000000"/>
                </a:solidFill>
                <a:effectLst/>
                <a:latin typeface="+mn-ea"/>
                <a:cs typeface="Times New Roman" panose="02020603050405020304" pitchFamily="18" charset="0"/>
              </a:rPr>
              <a:t>中枢神経の機能障害の一形態で、</a:t>
            </a:r>
            <a:r>
              <a:rPr lang="ja-JP" altLang="ja-JP" sz="2400" kern="100" dirty="0">
                <a:solidFill>
                  <a:srgbClr val="FF0000"/>
                </a:solidFill>
                <a:effectLst/>
                <a:latin typeface="+mn-ea"/>
                <a:cs typeface="Times New Roman" panose="02020603050405020304" pitchFamily="18" charset="0"/>
              </a:rPr>
              <a:t>入院者の</a:t>
            </a:r>
            <a:r>
              <a:rPr lang="ja-JP" altLang="en-US" sz="2400" kern="100" dirty="0">
                <a:solidFill>
                  <a:srgbClr val="FF0000"/>
                </a:solidFill>
                <a:effectLst/>
                <a:latin typeface="+mn-ea"/>
                <a:cs typeface="Times New Roman" panose="02020603050405020304" pitchFamily="18" charset="0"/>
              </a:rPr>
              <a:t>約</a:t>
            </a:r>
            <a:r>
              <a:rPr lang="en-US" altLang="ja-JP" sz="2400" kern="100" dirty="0">
                <a:solidFill>
                  <a:srgbClr val="FF0000"/>
                </a:solidFill>
                <a:effectLst/>
                <a:latin typeface="+mn-ea"/>
                <a:cs typeface="Times New Roman" panose="02020603050405020304" pitchFamily="18" charset="0"/>
              </a:rPr>
              <a:t>20%</a:t>
            </a:r>
            <a:r>
              <a:rPr lang="ja-JP" altLang="ja-JP" sz="2400" kern="100" dirty="0">
                <a:solidFill>
                  <a:srgbClr val="000000"/>
                </a:solidFill>
                <a:effectLst/>
                <a:latin typeface="+mn-ea"/>
                <a:cs typeface="Times New Roman" panose="02020603050405020304" pitchFamily="18" charset="0"/>
              </a:rPr>
              <a:t>にみられる短期的かつ突発的な認知症のような症状</a:t>
            </a:r>
            <a:endParaRPr lang="en-US" altLang="ja-JP" sz="2400" kern="100" dirty="0">
              <a:solidFill>
                <a:srgbClr val="000000"/>
              </a:solidFill>
              <a:effectLst/>
              <a:latin typeface="+mn-ea"/>
              <a:cs typeface="Times New Roman" panose="02020603050405020304" pitchFamily="18" charset="0"/>
            </a:endParaRPr>
          </a:p>
          <a:p>
            <a:pPr marL="342900" indent="-342900" algn="just">
              <a:lnSpc>
                <a:spcPct val="150000"/>
              </a:lnSpc>
              <a:buFont typeface="Wingdings" panose="05000000000000000000" pitchFamily="2" charset="2"/>
              <a:buChar char="l"/>
            </a:pPr>
            <a:r>
              <a:rPr lang="ja-JP" altLang="en-US" sz="2000" kern="100" dirty="0">
                <a:solidFill>
                  <a:srgbClr val="000000"/>
                </a:solidFill>
                <a:effectLst/>
                <a:latin typeface="+mn-ea"/>
                <a:cs typeface="Times New Roman" panose="02020603050405020304" pitchFamily="18" charset="0"/>
              </a:rPr>
              <a:t>カテーテルや点滴の自己抜去や転倒による</a:t>
            </a:r>
            <a:r>
              <a:rPr lang="ja-JP" altLang="en-US" sz="2000" kern="100" dirty="0">
                <a:solidFill>
                  <a:srgbClr val="FF0000"/>
                </a:solidFill>
                <a:effectLst/>
                <a:latin typeface="+mn-ea"/>
                <a:cs typeface="Times New Roman" panose="02020603050405020304" pitchFamily="18" charset="0"/>
              </a:rPr>
              <a:t>ケガの原因</a:t>
            </a:r>
            <a:endParaRPr lang="en-US" altLang="ja-JP" sz="2000" kern="100" dirty="0">
              <a:solidFill>
                <a:srgbClr val="FF0000"/>
              </a:solidFill>
              <a:latin typeface="+mn-ea"/>
              <a:cs typeface="Times New Roman" panose="02020603050405020304" pitchFamily="18" charset="0"/>
            </a:endParaRPr>
          </a:p>
          <a:p>
            <a:pPr marL="342900" indent="-342900" algn="just">
              <a:lnSpc>
                <a:spcPct val="150000"/>
              </a:lnSpc>
              <a:buFont typeface="Wingdings" panose="05000000000000000000" pitchFamily="2" charset="2"/>
              <a:buChar char="l"/>
            </a:pPr>
            <a:r>
              <a:rPr lang="ja-JP" altLang="en-US" sz="2000" kern="100" dirty="0">
                <a:solidFill>
                  <a:srgbClr val="FF0000"/>
                </a:solidFill>
                <a:latin typeface="+mn-ea"/>
                <a:cs typeface="Times New Roman" panose="02020603050405020304" pitchFamily="18" charset="0"/>
              </a:rPr>
              <a:t>認知症のリスク</a:t>
            </a:r>
            <a:r>
              <a:rPr lang="ja-JP" altLang="en-US" sz="2000" kern="100" dirty="0">
                <a:solidFill>
                  <a:srgbClr val="000000"/>
                </a:solidFill>
                <a:latin typeface="+mn-ea"/>
                <a:cs typeface="Times New Roman" panose="02020603050405020304" pitchFamily="18" charset="0"/>
              </a:rPr>
              <a:t>が上昇</a:t>
            </a:r>
            <a:endParaRPr lang="en-US" altLang="ja-JP" sz="2000" kern="100" dirty="0">
              <a:solidFill>
                <a:srgbClr val="000000"/>
              </a:solidFill>
              <a:latin typeface="+mn-ea"/>
              <a:cs typeface="Times New Roman" panose="02020603050405020304" pitchFamily="18" charset="0"/>
            </a:endParaRPr>
          </a:p>
          <a:p>
            <a:pPr marL="342900" indent="-342900" algn="just">
              <a:lnSpc>
                <a:spcPct val="150000"/>
              </a:lnSpc>
              <a:buFont typeface="Wingdings" panose="05000000000000000000" pitchFamily="2" charset="2"/>
              <a:buChar char="l"/>
            </a:pPr>
            <a:r>
              <a:rPr lang="ja-JP" altLang="ja-JP" sz="2000" kern="100" dirty="0">
                <a:solidFill>
                  <a:srgbClr val="FF0000"/>
                </a:solidFill>
                <a:effectLst/>
                <a:latin typeface="+mn-ea"/>
                <a:cs typeface="Times New Roman" panose="02020603050405020304" pitchFamily="18" charset="0"/>
              </a:rPr>
              <a:t>専門医</a:t>
            </a:r>
            <a:r>
              <a:rPr lang="ja-JP" altLang="en-US" sz="2000" kern="100" dirty="0">
                <a:solidFill>
                  <a:srgbClr val="FF0000"/>
                </a:solidFill>
                <a:effectLst/>
                <a:latin typeface="+mn-ea"/>
                <a:cs typeface="Times New Roman" panose="02020603050405020304" pitchFamily="18" charset="0"/>
              </a:rPr>
              <a:t>が少なく適切な対応ができていない</a:t>
            </a:r>
            <a:endParaRPr lang="en-US" altLang="ja-JP" sz="2000" kern="100" dirty="0">
              <a:solidFill>
                <a:srgbClr val="FF0000"/>
              </a:solidFill>
              <a:effectLst/>
              <a:latin typeface="+mn-ea"/>
              <a:cs typeface="Times New Roman" panose="02020603050405020304" pitchFamily="18" charset="0"/>
            </a:endParaRPr>
          </a:p>
          <a:p>
            <a:pPr marL="342900" indent="-342900" algn="just">
              <a:lnSpc>
                <a:spcPct val="150000"/>
              </a:lnSpc>
              <a:buFont typeface="Wingdings" panose="05000000000000000000" pitchFamily="2" charset="2"/>
              <a:buChar char="l"/>
            </a:pPr>
            <a:r>
              <a:rPr lang="ja-JP" altLang="en-US" sz="2000" kern="100" dirty="0">
                <a:solidFill>
                  <a:srgbClr val="FF0000"/>
                </a:solidFill>
                <a:effectLst/>
                <a:latin typeface="+mn-ea"/>
                <a:cs typeface="Times New Roman" panose="02020603050405020304" pitchFamily="18" charset="0"/>
              </a:rPr>
              <a:t>発症・重症化の予防が重要</a:t>
            </a:r>
            <a:endParaRPr lang="en-US" altLang="ja-JP" sz="2000" kern="100" dirty="0">
              <a:solidFill>
                <a:srgbClr val="FF0000"/>
              </a:solidFill>
              <a:effectLst/>
              <a:latin typeface="+mn-ea"/>
              <a:cs typeface="Times New Roman" panose="02020603050405020304" pitchFamily="18" charset="0"/>
            </a:endParaRPr>
          </a:p>
        </p:txBody>
      </p:sp>
      <p:grpSp>
        <p:nvGrpSpPr>
          <p:cNvPr id="7" name="グループ化 6">
            <a:extLst>
              <a:ext uri="{FF2B5EF4-FFF2-40B4-BE49-F238E27FC236}">
                <a16:creationId xmlns:a16="http://schemas.microsoft.com/office/drawing/2014/main" id="{9CB7867C-D94A-0D80-E948-7ABC2CF83D3F}"/>
              </a:ext>
            </a:extLst>
          </p:cNvPr>
          <p:cNvGrpSpPr/>
          <p:nvPr/>
        </p:nvGrpSpPr>
        <p:grpSpPr>
          <a:xfrm>
            <a:off x="7887972" y="2029811"/>
            <a:ext cx="9019425" cy="4375502"/>
            <a:chOff x="7759246" y="1389508"/>
            <a:chExt cx="9237546" cy="4606663"/>
          </a:xfrm>
        </p:grpSpPr>
        <p:grpSp>
          <p:nvGrpSpPr>
            <p:cNvPr id="8" name="グループ化 7">
              <a:extLst>
                <a:ext uri="{FF2B5EF4-FFF2-40B4-BE49-F238E27FC236}">
                  <a16:creationId xmlns:a16="http://schemas.microsoft.com/office/drawing/2014/main" id="{C87D9E2F-C148-949A-6136-A323F2B08472}"/>
                </a:ext>
              </a:extLst>
            </p:cNvPr>
            <p:cNvGrpSpPr/>
            <p:nvPr/>
          </p:nvGrpSpPr>
          <p:grpSpPr>
            <a:xfrm>
              <a:off x="7759246" y="1389508"/>
              <a:ext cx="4380208" cy="2198773"/>
              <a:chOff x="6731612" y="1389507"/>
              <a:chExt cx="5407845" cy="2714625"/>
            </a:xfrm>
          </p:grpSpPr>
          <p:pic>
            <p:nvPicPr>
              <p:cNvPr id="10" name="図 9">
                <a:extLst>
                  <a:ext uri="{FF2B5EF4-FFF2-40B4-BE49-F238E27FC236}">
                    <a16:creationId xmlns:a16="http://schemas.microsoft.com/office/drawing/2014/main" id="{F94DEB88-6185-6BA2-8AB6-7B4FB4436C5B}"/>
                  </a:ext>
                </a:extLst>
              </p:cNvPr>
              <p:cNvPicPr>
                <a:picLocks noChangeAspect="1"/>
              </p:cNvPicPr>
              <p:nvPr/>
            </p:nvPicPr>
            <p:blipFill>
              <a:blip r:embed="rId3"/>
              <a:stretch>
                <a:fillRect/>
              </a:stretch>
            </p:blipFill>
            <p:spPr>
              <a:xfrm>
                <a:off x="6731612" y="1389507"/>
                <a:ext cx="2714625" cy="2714625"/>
              </a:xfrm>
              <a:prstGeom prst="rect">
                <a:avLst/>
              </a:prstGeom>
            </p:spPr>
          </p:pic>
          <p:pic>
            <p:nvPicPr>
              <p:cNvPr id="11" name="図 10">
                <a:extLst>
                  <a:ext uri="{FF2B5EF4-FFF2-40B4-BE49-F238E27FC236}">
                    <a16:creationId xmlns:a16="http://schemas.microsoft.com/office/drawing/2014/main" id="{717B3F1C-3F8A-E396-775D-0CF4623115A7}"/>
                  </a:ext>
                </a:extLst>
              </p:cNvPr>
              <p:cNvPicPr>
                <a:picLocks noChangeAspect="1"/>
              </p:cNvPicPr>
              <p:nvPr/>
            </p:nvPicPr>
            <p:blipFill>
              <a:blip r:embed="rId4"/>
              <a:stretch>
                <a:fillRect/>
              </a:stretch>
            </p:blipFill>
            <p:spPr>
              <a:xfrm>
                <a:off x="9424832" y="1389507"/>
                <a:ext cx="2714625" cy="2714625"/>
              </a:xfrm>
              <a:prstGeom prst="rect">
                <a:avLst/>
              </a:prstGeom>
            </p:spPr>
          </p:pic>
        </p:grpSp>
        <p:pic>
          <p:nvPicPr>
            <p:cNvPr id="9" name="図 8" descr="テーブル&#10;&#10;自動的に生成された説明">
              <a:extLst>
                <a:ext uri="{FF2B5EF4-FFF2-40B4-BE49-F238E27FC236}">
                  <a16:creationId xmlns:a16="http://schemas.microsoft.com/office/drawing/2014/main" id="{14FB1BEF-E308-C1AC-B48A-8C459B2D0FFE}"/>
                </a:ext>
              </a:extLst>
            </p:cNvPr>
            <p:cNvPicPr>
              <a:picLocks noChangeAspect="1"/>
            </p:cNvPicPr>
            <p:nvPr/>
          </p:nvPicPr>
          <p:blipFill rotWithShape="1">
            <a:blip r:embed="rId5"/>
            <a:srcRect l="3170" t="6486" r="2345" b="5030"/>
            <a:stretch/>
          </p:blipFill>
          <p:spPr>
            <a:xfrm>
              <a:off x="12564039" y="3662683"/>
              <a:ext cx="4432753" cy="2333488"/>
            </a:xfrm>
            <a:prstGeom prst="rect">
              <a:avLst/>
            </a:prstGeom>
          </p:spPr>
        </p:pic>
      </p:grpSp>
      <p:sp>
        <p:nvSpPr>
          <p:cNvPr id="12" name="矢印: 下 11">
            <a:extLst>
              <a:ext uri="{FF2B5EF4-FFF2-40B4-BE49-F238E27FC236}">
                <a16:creationId xmlns:a16="http://schemas.microsoft.com/office/drawing/2014/main" id="{E1C70842-3846-22D3-2C40-B32A1FAA59DD}"/>
              </a:ext>
            </a:extLst>
          </p:cNvPr>
          <p:cNvSpPr/>
          <p:nvPr/>
        </p:nvSpPr>
        <p:spPr>
          <a:xfrm>
            <a:off x="13105377" y="3490097"/>
            <a:ext cx="1216549" cy="6281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テキスト ボックス 12">
            <a:extLst>
              <a:ext uri="{FF2B5EF4-FFF2-40B4-BE49-F238E27FC236}">
                <a16:creationId xmlns:a16="http://schemas.microsoft.com/office/drawing/2014/main" id="{952064E0-FF2C-B5F8-09DE-098D0DB089A5}"/>
              </a:ext>
            </a:extLst>
          </p:cNvPr>
          <p:cNvSpPr txBox="1"/>
          <p:nvPr/>
        </p:nvSpPr>
        <p:spPr>
          <a:xfrm>
            <a:off x="1055688" y="4188919"/>
            <a:ext cx="7200030" cy="2292935"/>
          </a:xfrm>
          <a:prstGeom prst="rect">
            <a:avLst/>
          </a:prstGeom>
          <a:noFill/>
        </p:spPr>
        <p:txBody>
          <a:bodyPr wrap="square">
            <a:spAutoFit/>
          </a:bodyPr>
          <a:lstStyle/>
          <a:p>
            <a:pPr algn="just">
              <a:spcBef>
                <a:spcPts val="600"/>
              </a:spcBef>
              <a:spcAft>
                <a:spcPts val="600"/>
              </a:spcAft>
            </a:pPr>
            <a:r>
              <a:rPr lang="ja-JP" altLang="en-US" sz="2400" kern="100" dirty="0">
                <a:solidFill>
                  <a:srgbClr val="000000"/>
                </a:solidFill>
                <a:effectLst/>
                <a:latin typeface="+mn-ea"/>
                <a:cs typeface="Times New Roman" panose="02020603050405020304" pitchFamily="18" charset="0"/>
              </a:rPr>
              <a:t>せん妄は表情に変化が出ることが臨床の結果</a:t>
            </a:r>
            <a:endParaRPr lang="en-US" altLang="ja-JP" sz="2400" kern="100" dirty="0">
              <a:solidFill>
                <a:srgbClr val="000000"/>
              </a:solidFill>
              <a:effectLst/>
              <a:latin typeface="+mn-ea"/>
              <a:cs typeface="Times New Roman" panose="02020603050405020304" pitchFamily="18" charset="0"/>
            </a:endParaRPr>
          </a:p>
          <a:p>
            <a:pPr algn="just">
              <a:spcBef>
                <a:spcPts val="600"/>
              </a:spcBef>
              <a:spcAft>
                <a:spcPts val="600"/>
              </a:spcAft>
            </a:pPr>
            <a:r>
              <a:rPr lang="ja-JP" altLang="en-US" sz="2400" kern="100" dirty="0">
                <a:solidFill>
                  <a:srgbClr val="000000"/>
                </a:solidFill>
                <a:latin typeface="+mn-ea"/>
                <a:cs typeface="Times New Roman" panose="02020603050405020304" pitchFamily="18" charset="0"/>
              </a:rPr>
              <a:t>からわかっている</a:t>
            </a:r>
            <a:endParaRPr lang="en-US" altLang="ja-JP" sz="2400" kern="100" dirty="0">
              <a:solidFill>
                <a:srgbClr val="000000"/>
              </a:solidFill>
              <a:effectLst/>
              <a:latin typeface="+mn-ea"/>
              <a:cs typeface="Times New Roman" panose="02020603050405020304" pitchFamily="18" charset="0"/>
            </a:endParaRPr>
          </a:p>
          <a:p>
            <a:pPr marL="342900" indent="-342900" algn="just">
              <a:lnSpc>
                <a:spcPct val="150000"/>
              </a:lnSpc>
              <a:buFont typeface="Wingdings" panose="05000000000000000000" pitchFamily="2" charset="2"/>
              <a:buChar char="l"/>
            </a:pPr>
            <a:r>
              <a:rPr lang="ja-JP" altLang="en-US" sz="2000" kern="100" dirty="0">
                <a:solidFill>
                  <a:srgbClr val="000000"/>
                </a:solidFill>
                <a:effectLst/>
                <a:latin typeface="+mn-ea"/>
                <a:cs typeface="Times New Roman" panose="02020603050405020304" pitchFamily="18" charset="0"/>
              </a:rPr>
              <a:t>表情筋の変化が遅い</a:t>
            </a:r>
            <a:endParaRPr lang="en-US" altLang="ja-JP" sz="2000" kern="100" dirty="0">
              <a:solidFill>
                <a:srgbClr val="000000"/>
              </a:solidFill>
              <a:effectLst/>
              <a:latin typeface="+mn-ea"/>
              <a:cs typeface="Times New Roman" panose="02020603050405020304" pitchFamily="18" charset="0"/>
            </a:endParaRPr>
          </a:p>
          <a:p>
            <a:pPr marL="342900" indent="-342900" algn="just">
              <a:lnSpc>
                <a:spcPct val="150000"/>
              </a:lnSpc>
              <a:buFont typeface="Wingdings" panose="05000000000000000000" pitchFamily="2" charset="2"/>
              <a:buChar char="l"/>
            </a:pPr>
            <a:r>
              <a:rPr lang="ja-JP" altLang="en-US" sz="2000" kern="100" dirty="0">
                <a:solidFill>
                  <a:srgbClr val="000000"/>
                </a:solidFill>
                <a:effectLst/>
                <a:latin typeface="+mn-ea"/>
                <a:cs typeface="Times New Roman" panose="02020603050405020304" pitchFamily="18" charset="0"/>
              </a:rPr>
              <a:t>反応潜時が延長する</a:t>
            </a:r>
            <a:endParaRPr lang="en-US" altLang="ja-JP" sz="2000" kern="100" dirty="0">
              <a:solidFill>
                <a:srgbClr val="000000"/>
              </a:solidFill>
              <a:effectLst/>
              <a:latin typeface="+mn-ea"/>
              <a:cs typeface="Times New Roman" panose="02020603050405020304" pitchFamily="18" charset="0"/>
            </a:endParaRPr>
          </a:p>
          <a:p>
            <a:pPr algn="just"/>
            <a:endParaRPr lang="en-US" altLang="ja-JP" sz="2000" b="1" kern="100" dirty="0">
              <a:solidFill>
                <a:srgbClr val="000000"/>
              </a:solidFill>
              <a:effectLst/>
              <a:latin typeface="+mn-ea"/>
              <a:cs typeface="Times New Roman" panose="02020603050405020304" pitchFamily="18" charset="0"/>
            </a:endParaRPr>
          </a:p>
        </p:txBody>
      </p:sp>
      <p:sp>
        <p:nvSpPr>
          <p:cNvPr id="15" name="テキスト プレースホルダー 14">
            <a:extLst>
              <a:ext uri="{FF2B5EF4-FFF2-40B4-BE49-F238E27FC236}">
                <a16:creationId xmlns:a16="http://schemas.microsoft.com/office/drawing/2014/main" id="{6F6949A3-9D04-DC29-F072-53C31DD520C2}"/>
              </a:ext>
            </a:extLst>
          </p:cNvPr>
          <p:cNvSpPr>
            <a:spLocks noGrp="1"/>
          </p:cNvSpPr>
          <p:nvPr>
            <p:ph type="body" sz="half" idx="13"/>
          </p:nvPr>
        </p:nvSpPr>
        <p:spPr>
          <a:xfrm>
            <a:off x="8050810" y="6435114"/>
            <a:ext cx="7668000" cy="206851"/>
          </a:xfrm>
        </p:spPr>
        <p:txBody>
          <a:bodyPr/>
          <a:lstStyle/>
          <a:p>
            <a:r>
              <a:rPr lang="en-US" altLang="ja-JP" dirty="0"/>
              <a:t>https://www.tokyomidtown-mc.jp/column/2014072817052/</a:t>
            </a:r>
            <a:endParaRPr lang="ja-JP" altLang="en-US" dirty="0"/>
          </a:p>
        </p:txBody>
      </p:sp>
      <p:graphicFrame>
        <p:nvGraphicFramePr>
          <p:cNvPr id="4" name="表 3">
            <a:extLst>
              <a:ext uri="{FF2B5EF4-FFF2-40B4-BE49-F238E27FC236}">
                <a16:creationId xmlns:a16="http://schemas.microsoft.com/office/drawing/2014/main" id="{7A5F13C9-7A44-E3ED-064D-E2310286421D}"/>
              </a:ext>
            </a:extLst>
          </p:cNvPr>
          <p:cNvGraphicFramePr>
            <a:graphicFrameLocks noGrp="1"/>
          </p:cNvGraphicFramePr>
          <p:nvPr>
            <p:extLst>
              <p:ext uri="{D42A27DB-BD31-4B8C-83A1-F6EECF244321}">
                <p14:modId xmlns:p14="http://schemas.microsoft.com/office/powerpoint/2010/main" val="1966938637"/>
              </p:ext>
            </p:extLst>
          </p:nvPr>
        </p:nvGraphicFramePr>
        <p:xfrm>
          <a:off x="7340252" y="4156960"/>
          <a:ext cx="4851748" cy="2214880"/>
        </p:xfrm>
        <a:graphic>
          <a:graphicData uri="http://schemas.openxmlformats.org/drawingml/2006/table">
            <a:tbl>
              <a:tblPr firstRow="1" bandRow="1">
                <a:tableStyleId>{5C22544A-7EE6-4342-B048-85BDC9FD1C3A}</a:tableStyleId>
              </a:tblPr>
              <a:tblGrid>
                <a:gridCol w="1077238">
                  <a:extLst>
                    <a:ext uri="{9D8B030D-6E8A-4147-A177-3AD203B41FA5}">
                      <a16:colId xmlns:a16="http://schemas.microsoft.com/office/drawing/2014/main" val="855943768"/>
                    </a:ext>
                  </a:extLst>
                </a:gridCol>
                <a:gridCol w="2190995">
                  <a:extLst>
                    <a:ext uri="{9D8B030D-6E8A-4147-A177-3AD203B41FA5}">
                      <a16:colId xmlns:a16="http://schemas.microsoft.com/office/drawing/2014/main" val="1343570477"/>
                    </a:ext>
                  </a:extLst>
                </a:gridCol>
                <a:gridCol w="1583515">
                  <a:extLst>
                    <a:ext uri="{9D8B030D-6E8A-4147-A177-3AD203B41FA5}">
                      <a16:colId xmlns:a16="http://schemas.microsoft.com/office/drawing/2014/main" val="2909668331"/>
                    </a:ext>
                  </a:extLst>
                </a:gridCol>
              </a:tblGrid>
              <a:tr h="370840">
                <a:tc>
                  <a:txBody>
                    <a:bodyPr/>
                    <a:lstStyle/>
                    <a:p>
                      <a:endParaRPr kumimoji="1" lang="ja-JP" altLang="en-US" sz="1400" dirty="0"/>
                    </a:p>
                  </a:txBody>
                  <a:tcPr/>
                </a:tc>
                <a:tc>
                  <a:txBody>
                    <a:bodyPr/>
                    <a:lstStyle/>
                    <a:p>
                      <a:r>
                        <a:rPr kumimoji="1" lang="ja-JP" altLang="en-US" sz="1400" dirty="0"/>
                        <a:t>せん妄</a:t>
                      </a:r>
                    </a:p>
                  </a:txBody>
                  <a:tcPr/>
                </a:tc>
                <a:tc>
                  <a:txBody>
                    <a:bodyPr/>
                    <a:lstStyle/>
                    <a:p>
                      <a:r>
                        <a:rPr kumimoji="1" lang="ja-JP" altLang="en-US" sz="1400" dirty="0"/>
                        <a:t>認知症</a:t>
                      </a:r>
                    </a:p>
                  </a:txBody>
                  <a:tcPr/>
                </a:tc>
                <a:extLst>
                  <a:ext uri="{0D108BD9-81ED-4DB2-BD59-A6C34878D82A}">
                    <a16:rowId xmlns:a16="http://schemas.microsoft.com/office/drawing/2014/main" val="448508439"/>
                  </a:ext>
                </a:extLst>
              </a:tr>
              <a:tr h="370840">
                <a:tc>
                  <a:txBody>
                    <a:bodyPr/>
                    <a:lstStyle/>
                    <a:p>
                      <a:r>
                        <a:rPr kumimoji="1" lang="ja-JP" altLang="en-US" sz="1400" dirty="0"/>
                        <a:t>意識</a:t>
                      </a:r>
                    </a:p>
                  </a:txBody>
                  <a:tcPr/>
                </a:tc>
                <a:tc>
                  <a:txBody>
                    <a:bodyPr/>
                    <a:lstStyle/>
                    <a:p>
                      <a:r>
                        <a:rPr kumimoji="1" lang="ja-JP" altLang="en-US" sz="1400" dirty="0"/>
                        <a:t>意識障害</a:t>
                      </a:r>
                    </a:p>
                  </a:txBody>
                  <a:tcPr/>
                </a:tc>
                <a:tc>
                  <a:txBody>
                    <a:bodyPr/>
                    <a:lstStyle/>
                    <a:p>
                      <a:r>
                        <a:rPr kumimoji="1" lang="ja-JP" altLang="en-US" sz="1400" dirty="0"/>
                        <a:t>おおむね正常</a:t>
                      </a:r>
                    </a:p>
                  </a:txBody>
                  <a:tcPr/>
                </a:tc>
                <a:extLst>
                  <a:ext uri="{0D108BD9-81ED-4DB2-BD59-A6C34878D82A}">
                    <a16:rowId xmlns:a16="http://schemas.microsoft.com/office/drawing/2014/main" val="528970641"/>
                  </a:ext>
                </a:extLst>
              </a:tr>
              <a:tr h="370840">
                <a:tc>
                  <a:txBody>
                    <a:bodyPr/>
                    <a:lstStyle/>
                    <a:p>
                      <a:r>
                        <a:rPr kumimoji="1" lang="ja-JP" altLang="en-US" sz="1400" dirty="0"/>
                        <a:t>発症時期</a:t>
                      </a:r>
                    </a:p>
                  </a:txBody>
                  <a:tcPr/>
                </a:tc>
                <a:tc>
                  <a:txBody>
                    <a:bodyPr/>
                    <a:lstStyle/>
                    <a:p>
                      <a:r>
                        <a:rPr kumimoji="1" lang="ja-JP" altLang="en-US" sz="1400" dirty="0"/>
                        <a:t>特定可能</a:t>
                      </a:r>
                    </a:p>
                  </a:txBody>
                  <a:tcPr/>
                </a:tc>
                <a:tc>
                  <a:txBody>
                    <a:bodyPr/>
                    <a:lstStyle/>
                    <a:p>
                      <a:r>
                        <a:rPr kumimoji="1" lang="ja-JP" altLang="en-US" sz="1400" dirty="0"/>
                        <a:t>特定不可能</a:t>
                      </a:r>
                    </a:p>
                  </a:txBody>
                  <a:tcPr/>
                </a:tc>
                <a:extLst>
                  <a:ext uri="{0D108BD9-81ED-4DB2-BD59-A6C34878D82A}">
                    <a16:rowId xmlns:a16="http://schemas.microsoft.com/office/drawing/2014/main" val="3447235638"/>
                  </a:ext>
                </a:extLst>
              </a:tr>
              <a:tr h="370840">
                <a:tc>
                  <a:txBody>
                    <a:bodyPr/>
                    <a:lstStyle/>
                    <a:p>
                      <a:r>
                        <a:rPr kumimoji="1" lang="ja-JP" altLang="en-US" sz="1400" dirty="0"/>
                        <a:t>発症期間</a:t>
                      </a:r>
                    </a:p>
                  </a:txBody>
                  <a:tcPr/>
                </a:tc>
                <a:tc>
                  <a:txBody>
                    <a:bodyPr/>
                    <a:lstStyle/>
                    <a:p>
                      <a:r>
                        <a:rPr kumimoji="1" lang="ja-JP" altLang="en-US" sz="1400" dirty="0"/>
                        <a:t>一過性</a:t>
                      </a:r>
                    </a:p>
                  </a:txBody>
                  <a:tcPr/>
                </a:tc>
                <a:tc>
                  <a:txBody>
                    <a:bodyPr/>
                    <a:lstStyle/>
                    <a:p>
                      <a:r>
                        <a:rPr kumimoji="1" lang="ja-JP" altLang="en-US" sz="1400" dirty="0"/>
                        <a:t>持続性</a:t>
                      </a:r>
                    </a:p>
                  </a:txBody>
                  <a:tcPr/>
                </a:tc>
                <a:extLst>
                  <a:ext uri="{0D108BD9-81ED-4DB2-BD59-A6C34878D82A}">
                    <a16:rowId xmlns:a16="http://schemas.microsoft.com/office/drawing/2014/main" val="1549146912"/>
                  </a:ext>
                </a:extLst>
              </a:tr>
              <a:tr h="370840">
                <a:tc>
                  <a:txBody>
                    <a:bodyPr/>
                    <a:lstStyle/>
                    <a:p>
                      <a:r>
                        <a:rPr kumimoji="1" lang="ja-JP" altLang="en-US" sz="1400" dirty="0"/>
                        <a:t>症状</a:t>
                      </a:r>
                    </a:p>
                  </a:txBody>
                  <a:tcPr/>
                </a:tc>
                <a:tc>
                  <a:txBody>
                    <a:bodyPr/>
                    <a:lstStyle/>
                    <a:p>
                      <a:r>
                        <a:rPr kumimoji="1" lang="ja-JP" altLang="en-US" sz="1400" dirty="0"/>
                        <a:t>突然暴れだす</a:t>
                      </a:r>
                      <a:endParaRPr kumimoji="1" lang="en-US" altLang="ja-JP" sz="1400" dirty="0"/>
                    </a:p>
                    <a:p>
                      <a:r>
                        <a:rPr kumimoji="1" lang="ja-JP" altLang="en-US" sz="1400" dirty="0"/>
                        <a:t>意味不明なことを口走る</a:t>
                      </a:r>
                      <a:endParaRPr kumimoji="1" lang="en-US" altLang="ja-JP" sz="1400" dirty="0"/>
                    </a:p>
                    <a:p>
                      <a:r>
                        <a:rPr kumimoji="1" lang="ja-JP" altLang="en-US" sz="1400" dirty="0"/>
                        <a:t>妄想、厳格、幻聴</a:t>
                      </a:r>
                    </a:p>
                  </a:txBody>
                  <a:tcPr/>
                </a:tc>
                <a:tc>
                  <a:txBody>
                    <a:bodyPr/>
                    <a:lstStyle/>
                    <a:p>
                      <a:r>
                        <a:rPr kumimoji="1" lang="ja-JP" altLang="en-US" sz="1400" dirty="0"/>
                        <a:t>記憶障害</a:t>
                      </a:r>
                      <a:endParaRPr kumimoji="1" lang="en-US" altLang="ja-JP" sz="1400" dirty="0"/>
                    </a:p>
                    <a:p>
                      <a:r>
                        <a:rPr kumimoji="1" lang="ja-JP" altLang="en-US" sz="1400" dirty="0"/>
                        <a:t>失見当識</a:t>
                      </a:r>
                    </a:p>
                  </a:txBody>
                  <a:tcPr/>
                </a:tc>
                <a:extLst>
                  <a:ext uri="{0D108BD9-81ED-4DB2-BD59-A6C34878D82A}">
                    <a16:rowId xmlns:a16="http://schemas.microsoft.com/office/drawing/2014/main" val="895253414"/>
                  </a:ext>
                </a:extLst>
              </a:tr>
            </a:tbl>
          </a:graphicData>
        </a:graphic>
      </p:graphicFrame>
    </p:spTree>
    <p:extLst>
      <p:ext uri="{BB962C8B-B14F-4D97-AF65-F5344CB8AC3E}">
        <p14:creationId xmlns:p14="http://schemas.microsoft.com/office/powerpoint/2010/main" val="3351742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04062A-BF92-C34A-24A6-D73A9369E4E4}"/>
              </a:ext>
            </a:extLst>
          </p:cNvPr>
          <p:cNvSpPr>
            <a:spLocks noGrp="1"/>
          </p:cNvSpPr>
          <p:nvPr>
            <p:ph type="title"/>
          </p:nvPr>
        </p:nvSpPr>
        <p:spPr/>
        <p:txBody>
          <a:bodyPr/>
          <a:lstStyle/>
          <a:p>
            <a:r>
              <a:rPr kumimoji="1" lang="ja-JP" altLang="en-US" dirty="0"/>
              <a:t>付録</a:t>
            </a:r>
          </a:p>
        </p:txBody>
      </p:sp>
      <p:sp>
        <p:nvSpPr>
          <p:cNvPr id="3" name="テキスト プレースホルダー 2">
            <a:extLst>
              <a:ext uri="{FF2B5EF4-FFF2-40B4-BE49-F238E27FC236}">
                <a16:creationId xmlns:a16="http://schemas.microsoft.com/office/drawing/2014/main" id="{D4E5A48F-F602-B6CC-A9F2-F93FC165653F}"/>
              </a:ext>
            </a:extLst>
          </p:cNvPr>
          <p:cNvSpPr>
            <a:spLocks noGrp="1"/>
          </p:cNvSpPr>
          <p:nvPr>
            <p:ph type="body" sz="half" idx="12"/>
          </p:nvPr>
        </p:nvSpPr>
        <p:spPr>
          <a:xfrm>
            <a:off x="1055688" y="1223999"/>
            <a:ext cx="10655300" cy="406265"/>
          </a:xfrm>
        </p:spPr>
        <p:txBody>
          <a:bodyPr/>
          <a:lstStyle/>
          <a:p>
            <a:r>
              <a:rPr kumimoji="1" lang="ja-JP" altLang="en-US" sz="2400" dirty="0"/>
              <a:t>決定木の実験結果</a:t>
            </a:r>
          </a:p>
        </p:txBody>
      </p:sp>
      <p:sp>
        <p:nvSpPr>
          <p:cNvPr id="4" name="テキスト プレースホルダー 3">
            <a:extLst>
              <a:ext uri="{FF2B5EF4-FFF2-40B4-BE49-F238E27FC236}">
                <a16:creationId xmlns:a16="http://schemas.microsoft.com/office/drawing/2014/main" id="{22F87612-5979-F1AE-F8D1-C87FD9E9C87C}"/>
              </a:ext>
            </a:extLst>
          </p:cNvPr>
          <p:cNvSpPr>
            <a:spLocks noGrp="1"/>
          </p:cNvSpPr>
          <p:nvPr>
            <p:ph type="body" sz="half" idx="13"/>
          </p:nvPr>
        </p:nvSpPr>
        <p:spPr/>
        <p:txBody>
          <a:bodyPr/>
          <a:lstStyle/>
          <a:p>
            <a:endParaRPr kumimoji="1" lang="ja-JP" altLang="en-US"/>
          </a:p>
        </p:txBody>
      </p:sp>
      <p:sp>
        <p:nvSpPr>
          <p:cNvPr id="5" name="テキスト プレースホルダー 4">
            <a:extLst>
              <a:ext uri="{FF2B5EF4-FFF2-40B4-BE49-F238E27FC236}">
                <a16:creationId xmlns:a16="http://schemas.microsoft.com/office/drawing/2014/main" id="{C544FB7A-E7B8-DE6B-1B33-9C244E962740}"/>
              </a:ext>
            </a:extLst>
          </p:cNvPr>
          <p:cNvSpPr>
            <a:spLocks noGrp="1"/>
          </p:cNvSpPr>
          <p:nvPr>
            <p:ph type="body" sz="quarter" idx="14"/>
          </p:nvPr>
        </p:nvSpPr>
        <p:spPr>
          <a:xfrm>
            <a:off x="1055688" y="3129863"/>
            <a:ext cx="10655300" cy="3245821"/>
          </a:xfrm>
        </p:spPr>
        <p:txBody>
          <a:bodyPr/>
          <a:lstStyle/>
          <a:p>
            <a:endParaRPr kumimoji="1" lang="ja-JP" altLang="en-US" dirty="0"/>
          </a:p>
        </p:txBody>
      </p:sp>
      <mc:AlternateContent xmlns:mc="http://schemas.openxmlformats.org/markup-compatibility/2006" xmlns:a14="http://schemas.microsoft.com/office/drawing/2010/main">
        <mc:Choice Requires="a14">
          <p:graphicFrame>
            <p:nvGraphicFramePr>
              <p:cNvPr id="6" name="表 5">
                <a:extLst>
                  <a:ext uri="{FF2B5EF4-FFF2-40B4-BE49-F238E27FC236}">
                    <a16:creationId xmlns:a16="http://schemas.microsoft.com/office/drawing/2014/main" id="{D531AE44-F91C-A3B3-6C5D-A3C99DFA8A40}"/>
                  </a:ext>
                </a:extLst>
              </p:cNvPr>
              <p:cNvGraphicFramePr>
                <a:graphicFrameLocks noGrp="1"/>
              </p:cNvGraphicFramePr>
              <p:nvPr>
                <p:extLst>
                  <p:ext uri="{D42A27DB-BD31-4B8C-83A1-F6EECF244321}">
                    <p14:modId xmlns:p14="http://schemas.microsoft.com/office/powerpoint/2010/main" val="2523013543"/>
                  </p:ext>
                </p:extLst>
              </p:nvPr>
            </p:nvGraphicFramePr>
            <p:xfrm>
              <a:off x="1055688" y="1857659"/>
              <a:ext cx="10655298" cy="1112520"/>
            </p:xfrm>
            <a:graphic>
              <a:graphicData uri="http://schemas.openxmlformats.org/drawingml/2006/table">
                <a:tbl>
                  <a:tblPr firstRow="1" bandRow="1">
                    <a:tableStyleId>{3B4B98B0-60AC-42C2-AFA5-B58CD77FA1E5}</a:tableStyleId>
                  </a:tblPr>
                  <a:tblGrid>
                    <a:gridCol w="1183922">
                      <a:extLst>
                        <a:ext uri="{9D8B030D-6E8A-4147-A177-3AD203B41FA5}">
                          <a16:colId xmlns:a16="http://schemas.microsoft.com/office/drawing/2014/main" val="2581807200"/>
                        </a:ext>
                      </a:extLst>
                    </a:gridCol>
                    <a:gridCol w="1183922">
                      <a:extLst>
                        <a:ext uri="{9D8B030D-6E8A-4147-A177-3AD203B41FA5}">
                          <a16:colId xmlns:a16="http://schemas.microsoft.com/office/drawing/2014/main" val="2698910704"/>
                        </a:ext>
                      </a:extLst>
                    </a:gridCol>
                    <a:gridCol w="1183922">
                      <a:extLst>
                        <a:ext uri="{9D8B030D-6E8A-4147-A177-3AD203B41FA5}">
                          <a16:colId xmlns:a16="http://schemas.microsoft.com/office/drawing/2014/main" val="2671706479"/>
                        </a:ext>
                      </a:extLst>
                    </a:gridCol>
                    <a:gridCol w="1183922">
                      <a:extLst>
                        <a:ext uri="{9D8B030D-6E8A-4147-A177-3AD203B41FA5}">
                          <a16:colId xmlns:a16="http://schemas.microsoft.com/office/drawing/2014/main" val="828582408"/>
                        </a:ext>
                      </a:extLst>
                    </a:gridCol>
                    <a:gridCol w="1183922">
                      <a:extLst>
                        <a:ext uri="{9D8B030D-6E8A-4147-A177-3AD203B41FA5}">
                          <a16:colId xmlns:a16="http://schemas.microsoft.com/office/drawing/2014/main" val="2061962440"/>
                        </a:ext>
                      </a:extLst>
                    </a:gridCol>
                    <a:gridCol w="1183922">
                      <a:extLst>
                        <a:ext uri="{9D8B030D-6E8A-4147-A177-3AD203B41FA5}">
                          <a16:colId xmlns:a16="http://schemas.microsoft.com/office/drawing/2014/main" val="4001070006"/>
                        </a:ext>
                      </a:extLst>
                    </a:gridCol>
                    <a:gridCol w="1183922">
                      <a:extLst>
                        <a:ext uri="{9D8B030D-6E8A-4147-A177-3AD203B41FA5}">
                          <a16:colId xmlns:a16="http://schemas.microsoft.com/office/drawing/2014/main" val="3505143707"/>
                        </a:ext>
                      </a:extLst>
                    </a:gridCol>
                    <a:gridCol w="1183922">
                      <a:extLst>
                        <a:ext uri="{9D8B030D-6E8A-4147-A177-3AD203B41FA5}">
                          <a16:colId xmlns:a16="http://schemas.microsoft.com/office/drawing/2014/main" val="2009871739"/>
                        </a:ext>
                      </a:extLst>
                    </a:gridCol>
                    <a:gridCol w="1183922">
                      <a:extLst>
                        <a:ext uri="{9D8B030D-6E8A-4147-A177-3AD203B41FA5}">
                          <a16:colId xmlns:a16="http://schemas.microsoft.com/office/drawing/2014/main" val="2219102981"/>
                        </a:ext>
                      </a:extLst>
                    </a:gridCol>
                  </a:tblGrid>
                  <a:tr h="370840">
                    <a:tc rowSpan="2">
                      <a:txBody>
                        <a:bodyPr/>
                        <a:lstStyle/>
                        <a:p>
                          <a:pPr algn="ct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smtClean="0">
                                        <a:latin typeface="Cambria Math" panose="02040503050406030204" pitchFamily="18" charset="0"/>
                                      </a:rPr>
                                      <m:t>𝜇</m:t>
                                    </m:r>
                                  </m:e>
                                  <m:sub>
                                    <m:r>
                                      <a:rPr kumimoji="1" lang="en-US" altLang="ja-JP" b="0" smtClean="0">
                                        <a:latin typeface="Cambria Math" panose="02040503050406030204" pitchFamily="18" charset="0"/>
                                      </a:rPr>
                                      <m:t>30</m:t>
                                    </m:r>
                                  </m:sub>
                                </m:sSub>
                              </m:oMath>
                            </m:oMathPara>
                          </a14:m>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dirty="0"/>
                        </a:p>
                      </a:txBody>
                      <a:tcPr/>
                    </a:tc>
                    <a:tc gridSpan="2">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smtClean="0">
                                        <a:latin typeface="Cambria Math" panose="02040503050406030204" pitchFamily="18" charset="0"/>
                                      </a:rPr>
                                      <m:t>𝜇</m:t>
                                    </m:r>
                                  </m:e>
                                  <m:sub>
                                    <m:r>
                                      <a:rPr kumimoji="1" lang="en-US" altLang="ja-JP" b="0" smtClean="0">
                                        <a:latin typeface="Cambria Math" panose="02040503050406030204" pitchFamily="18" charset="0"/>
                                      </a:rPr>
                                      <m:t>10</m:t>
                                    </m:r>
                                  </m:sub>
                                </m:sSub>
                              </m:oMath>
                            </m:oMathPara>
                          </a14:m>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dirty="0"/>
                        </a:p>
                      </a:txBody>
                      <a:tcPr/>
                    </a:tc>
                    <a:tc gridSpan="2">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smtClean="0">
                                        <a:latin typeface="Cambria Math" panose="02040503050406030204" pitchFamily="18" charset="0"/>
                                      </a:rPr>
                                      <m:t>𝜎</m:t>
                                    </m:r>
                                  </m:e>
                                  <m:sub>
                                    <m:r>
                                      <a:rPr kumimoji="1" lang="en-US" altLang="ja-JP" b="0" smtClean="0">
                                        <a:latin typeface="Cambria Math" panose="02040503050406030204" pitchFamily="18" charset="0"/>
                                      </a:rPr>
                                      <m:t>30</m:t>
                                    </m:r>
                                  </m:sub>
                                </m:sSub>
                              </m:oMath>
                            </m:oMathPara>
                          </a14:m>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dirty="0"/>
                        </a:p>
                      </a:txBody>
                      <a:tcPr/>
                    </a:tc>
                    <a:tc gridSpan="2">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smtClean="0">
                                        <a:latin typeface="Cambria Math" panose="02040503050406030204" pitchFamily="18" charset="0"/>
                                      </a:rPr>
                                      <m:t>𝜎</m:t>
                                    </m:r>
                                  </m:e>
                                  <m:sub>
                                    <m:r>
                                      <a:rPr kumimoji="1" lang="en-US" altLang="ja-JP" b="0" smtClean="0">
                                        <a:latin typeface="Cambria Math" panose="02040503050406030204" pitchFamily="18" charset="0"/>
                                      </a:rPr>
                                      <m:t>10</m:t>
                                    </m:r>
                                  </m:sub>
                                </m:sSub>
                              </m:oMath>
                            </m:oMathPara>
                          </a14:m>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dirty="0"/>
                        </a:p>
                      </a:txBody>
                      <a:tcPr/>
                    </a:tc>
                    <a:extLst>
                      <a:ext uri="{0D108BD9-81ED-4DB2-BD59-A6C34878D82A}">
                        <a16:rowId xmlns:a16="http://schemas.microsoft.com/office/drawing/2014/main" val="2548610192"/>
                      </a:ext>
                    </a:extLst>
                  </a:tr>
                  <a:tr h="370840">
                    <a:tc vMerge="1">
                      <a:txBody>
                        <a:bodyPr/>
                        <a:lstStyle/>
                        <a:p>
                          <a:pPr algn="ctr"/>
                          <a:endParaRPr kumimoji="1" lang="ja-JP" altLang="en-US" dirty="0"/>
                        </a:p>
                      </a:txBody>
                      <a:tcPr/>
                    </a:tc>
                    <a:tc>
                      <a:txBody>
                        <a:bodyPr/>
                        <a:lstStyle/>
                        <a:p>
                          <a:pPr algn="ctr"/>
                          <a:r>
                            <a:rPr kumimoji="1" lang="ja-JP" altLang="en-US" dirty="0"/>
                            <a:t>感度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特異度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感度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特異度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感度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特異度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感度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特異度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24275810"/>
                      </a:ext>
                    </a:extLst>
                  </a:tr>
                  <a:tr h="370840">
                    <a:tc>
                      <a:txBody>
                        <a:bodyPr/>
                        <a:lstStyle/>
                        <a:p>
                          <a:pPr algn="ctr"/>
                          <a:r>
                            <a:rPr kumimoji="1" lang="ja-JP" altLang="en-US" dirty="0"/>
                            <a:t>決定木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25</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47</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33</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68</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42</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74</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25</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89</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1998857"/>
                      </a:ext>
                    </a:extLst>
                  </a:tr>
                </a:tbl>
              </a:graphicData>
            </a:graphic>
          </p:graphicFrame>
        </mc:Choice>
        <mc:Fallback xmlns="">
          <p:graphicFrame>
            <p:nvGraphicFramePr>
              <p:cNvPr id="6" name="表 5">
                <a:extLst>
                  <a:ext uri="{FF2B5EF4-FFF2-40B4-BE49-F238E27FC236}">
                    <a16:creationId xmlns:a16="http://schemas.microsoft.com/office/drawing/2014/main" id="{D531AE44-F91C-A3B3-6C5D-A3C99DFA8A40}"/>
                  </a:ext>
                </a:extLst>
              </p:cNvPr>
              <p:cNvGraphicFramePr>
                <a:graphicFrameLocks noGrp="1"/>
              </p:cNvGraphicFramePr>
              <p:nvPr>
                <p:extLst>
                  <p:ext uri="{D42A27DB-BD31-4B8C-83A1-F6EECF244321}">
                    <p14:modId xmlns:p14="http://schemas.microsoft.com/office/powerpoint/2010/main" val="2523013543"/>
                  </p:ext>
                </p:extLst>
              </p:nvPr>
            </p:nvGraphicFramePr>
            <p:xfrm>
              <a:off x="1055688" y="1857659"/>
              <a:ext cx="10655298" cy="1112520"/>
            </p:xfrm>
            <a:graphic>
              <a:graphicData uri="http://schemas.openxmlformats.org/drawingml/2006/table">
                <a:tbl>
                  <a:tblPr firstRow="1" bandRow="1">
                    <a:tableStyleId>{3B4B98B0-60AC-42C2-AFA5-B58CD77FA1E5}</a:tableStyleId>
                  </a:tblPr>
                  <a:tblGrid>
                    <a:gridCol w="1183922">
                      <a:extLst>
                        <a:ext uri="{9D8B030D-6E8A-4147-A177-3AD203B41FA5}">
                          <a16:colId xmlns:a16="http://schemas.microsoft.com/office/drawing/2014/main" val="2581807200"/>
                        </a:ext>
                      </a:extLst>
                    </a:gridCol>
                    <a:gridCol w="1183922">
                      <a:extLst>
                        <a:ext uri="{9D8B030D-6E8A-4147-A177-3AD203B41FA5}">
                          <a16:colId xmlns:a16="http://schemas.microsoft.com/office/drawing/2014/main" val="2698910704"/>
                        </a:ext>
                      </a:extLst>
                    </a:gridCol>
                    <a:gridCol w="1183922">
                      <a:extLst>
                        <a:ext uri="{9D8B030D-6E8A-4147-A177-3AD203B41FA5}">
                          <a16:colId xmlns:a16="http://schemas.microsoft.com/office/drawing/2014/main" val="2671706479"/>
                        </a:ext>
                      </a:extLst>
                    </a:gridCol>
                    <a:gridCol w="1183922">
                      <a:extLst>
                        <a:ext uri="{9D8B030D-6E8A-4147-A177-3AD203B41FA5}">
                          <a16:colId xmlns:a16="http://schemas.microsoft.com/office/drawing/2014/main" val="828582408"/>
                        </a:ext>
                      </a:extLst>
                    </a:gridCol>
                    <a:gridCol w="1183922">
                      <a:extLst>
                        <a:ext uri="{9D8B030D-6E8A-4147-A177-3AD203B41FA5}">
                          <a16:colId xmlns:a16="http://schemas.microsoft.com/office/drawing/2014/main" val="2061962440"/>
                        </a:ext>
                      </a:extLst>
                    </a:gridCol>
                    <a:gridCol w="1183922">
                      <a:extLst>
                        <a:ext uri="{9D8B030D-6E8A-4147-A177-3AD203B41FA5}">
                          <a16:colId xmlns:a16="http://schemas.microsoft.com/office/drawing/2014/main" val="4001070006"/>
                        </a:ext>
                      </a:extLst>
                    </a:gridCol>
                    <a:gridCol w="1183922">
                      <a:extLst>
                        <a:ext uri="{9D8B030D-6E8A-4147-A177-3AD203B41FA5}">
                          <a16:colId xmlns:a16="http://schemas.microsoft.com/office/drawing/2014/main" val="3505143707"/>
                        </a:ext>
                      </a:extLst>
                    </a:gridCol>
                    <a:gridCol w="1183922">
                      <a:extLst>
                        <a:ext uri="{9D8B030D-6E8A-4147-A177-3AD203B41FA5}">
                          <a16:colId xmlns:a16="http://schemas.microsoft.com/office/drawing/2014/main" val="2009871739"/>
                        </a:ext>
                      </a:extLst>
                    </a:gridCol>
                    <a:gridCol w="1183922">
                      <a:extLst>
                        <a:ext uri="{9D8B030D-6E8A-4147-A177-3AD203B41FA5}">
                          <a16:colId xmlns:a16="http://schemas.microsoft.com/office/drawing/2014/main" val="2219102981"/>
                        </a:ext>
                      </a:extLst>
                    </a:gridCol>
                  </a:tblGrid>
                  <a:tr h="370840">
                    <a:tc rowSpan="2">
                      <a:txBody>
                        <a:bodyPr/>
                        <a:lstStyle/>
                        <a:p>
                          <a:pPr algn="ct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50129" t="-1639" r="-300257" b="-226230"/>
                          </a:stretch>
                        </a:blipFill>
                      </a:tcPr>
                    </a:tc>
                    <a:tc hMerge="1">
                      <a:txBody>
                        <a:bodyPr/>
                        <a:lstStyle/>
                        <a:p>
                          <a:endParaRPr kumimoji="1" lang="ja-JP" altLang="en-US" dirty="0"/>
                        </a:p>
                      </a:txBody>
                      <a:tcPr/>
                    </a:tc>
                    <a:tc gridSpan="2">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50129" t="-1639" r="-200257" b="-226230"/>
                          </a:stretch>
                        </a:blipFill>
                      </a:tcPr>
                    </a:tc>
                    <a:tc hMerge="1">
                      <a:txBody>
                        <a:bodyPr/>
                        <a:lstStyle/>
                        <a:p>
                          <a:endParaRPr kumimoji="1" lang="ja-JP" altLang="en-US" dirty="0"/>
                        </a:p>
                      </a:txBody>
                      <a:tcPr/>
                    </a:tc>
                    <a:tc gridSpan="2">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50773" t="-1639" r="-100773" b="-226230"/>
                          </a:stretch>
                        </a:blipFill>
                      </a:tcPr>
                    </a:tc>
                    <a:tc hMerge="1">
                      <a:txBody>
                        <a:bodyPr/>
                        <a:lstStyle/>
                        <a:p>
                          <a:endParaRPr kumimoji="1" lang="ja-JP" altLang="en-US" dirty="0"/>
                        </a:p>
                      </a:txBody>
                      <a:tcPr/>
                    </a:tc>
                    <a:tc gridSpan="2">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49871" t="-1639" r="-514" b="-226230"/>
                          </a:stretch>
                        </a:blipFill>
                      </a:tcPr>
                    </a:tc>
                    <a:tc hMerge="1">
                      <a:txBody>
                        <a:bodyPr/>
                        <a:lstStyle/>
                        <a:p>
                          <a:endParaRPr kumimoji="1" lang="ja-JP" altLang="en-US" dirty="0"/>
                        </a:p>
                      </a:txBody>
                      <a:tcPr/>
                    </a:tc>
                    <a:extLst>
                      <a:ext uri="{0D108BD9-81ED-4DB2-BD59-A6C34878D82A}">
                        <a16:rowId xmlns:a16="http://schemas.microsoft.com/office/drawing/2014/main" val="2548610192"/>
                      </a:ext>
                    </a:extLst>
                  </a:tr>
                  <a:tr h="370840">
                    <a:tc vMerge="1">
                      <a:txBody>
                        <a:bodyPr/>
                        <a:lstStyle/>
                        <a:p>
                          <a:pPr algn="ctr"/>
                          <a:endParaRPr kumimoji="1" lang="ja-JP" altLang="en-US" dirty="0"/>
                        </a:p>
                      </a:txBody>
                      <a:tcPr/>
                    </a:tc>
                    <a:tc>
                      <a:txBody>
                        <a:bodyPr/>
                        <a:lstStyle/>
                        <a:p>
                          <a:pPr algn="ctr"/>
                          <a:r>
                            <a:rPr kumimoji="1" lang="ja-JP" altLang="en-US" dirty="0"/>
                            <a:t>感度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特異度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感度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特異度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感度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特異度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感度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特異度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24275810"/>
                      </a:ext>
                    </a:extLst>
                  </a:tr>
                  <a:tr h="370840">
                    <a:tc>
                      <a:txBody>
                        <a:bodyPr/>
                        <a:lstStyle/>
                        <a:p>
                          <a:pPr algn="ctr"/>
                          <a:r>
                            <a:rPr kumimoji="1" lang="ja-JP" altLang="en-US" dirty="0"/>
                            <a:t>決定木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25</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47</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33</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68</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42</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74</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25</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u="none" dirty="0"/>
                            <a:t>89</a:t>
                          </a:r>
                          <a:endParaRPr kumimoji="1" lang="ja-JP" altLang="en-US"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1998857"/>
                      </a:ext>
                    </a:extLst>
                  </a:tr>
                </a:tbl>
              </a:graphicData>
            </a:graphic>
          </p:graphicFrame>
        </mc:Fallback>
      </mc:AlternateContent>
    </p:spTree>
    <p:extLst>
      <p:ext uri="{BB962C8B-B14F-4D97-AF65-F5344CB8AC3E}">
        <p14:creationId xmlns:p14="http://schemas.microsoft.com/office/powerpoint/2010/main" val="1524180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FFB51-6FEE-1184-F34E-E1D9E3B3BEC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885420C-3748-5C90-5EFF-5486A7C8211E}"/>
              </a:ext>
            </a:extLst>
          </p:cNvPr>
          <p:cNvSpPr>
            <a:spLocks noGrp="1"/>
          </p:cNvSpPr>
          <p:nvPr>
            <p:ph type="title"/>
          </p:nvPr>
        </p:nvSpPr>
        <p:spPr>
          <a:xfrm>
            <a:off x="1055688" y="333230"/>
            <a:ext cx="10655300" cy="492443"/>
          </a:xfrm>
        </p:spPr>
        <p:txBody>
          <a:bodyPr/>
          <a:lstStyle/>
          <a:p>
            <a:r>
              <a:rPr kumimoji="1" lang="ja-JP" altLang="en-US" dirty="0"/>
              <a:t>医療分野における機械学習技術を用いた診断支援</a:t>
            </a:r>
          </a:p>
        </p:txBody>
      </p:sp>
      <p:sp>
        <p:nvSpPr>
          <p:cNvPr id="4" name="テキスト プレースホルダー 3">
            <a:extLst>
              <a:ext uri="{FF2B5EF4-FFF2-40B4-BE49-F238E27FC236}">
                <a16:creationId xmlns:a16="http://schemas.microsoft.com/office/drawing/2014/main" id="{4E52D9E5-4519-6C21-263A-E3BE4315A2C7}"/>
              </a:ext>
            </a:extLst>
          </p:cNvPr>
          <p:cNvSpPr>
            <a:spLocks noGrp="1"/>
          </p:cNvSpPr>
          <p:nvPr>
            <p:ph type="body" sz="half" idx="13"/>
          </p:nvPr>
        </p:nvSpPr>
        <p:spPr>
          <a:xfrm>
            <a:off x="1057504" y="7215612"/>
            <a:ext cx="7668000" cy="428451"/>
          </a:xfrm>
        </p:spPr>
        <p:txBody>
          <a:bodyPr/>
          <a:lstStyle/>
          <a:p>
            <a:r>
              <a:rPr lang="en-US" altLang="ja-JP" dirty="0">
                <a:hlinkClick r:id="rId3"/>
              </a:rPr>
              <a:t>[1]An integrated biometric voice and facial features for early detection of Parkinson’s disease | </a:t>
            </a:r>
            <a:r>
              <a:rPr lang="en-US" altLang="ja-JP" dirty="0" err="1">
                <a:hlinkClick r:id="rId3"/>
              </a:rPr>
              <a:t>npj</a:t>
            </a:r>
            <a:r>
              <a:rPr lang="en-US" altLang="ja-JP" dirty="0">
                <a:hlinkClick r:id="rId3"/>
              </a:rPr>
              <a:t> Parkinson's Disease</a:t>
            </a:r>
            <a:endParaRPr lang="en-US" altLang="ja-JP" dirty="0"/>
          </a:p>
          <a:p>
            <a:r>
              <a:rPr lang="en-US" altLang="ja-JP" b="0" i="0" dirty="0">
                <a:solidFill>
                  <a:srgbClr val="222222"/>
                </a:solidFill>
                <a:effectLst/>
                <a:latin typeface="Arial" panose="020B0604020202020204" pitchFamily="34" charset="0"/>
              </a:rPr>
              <a:t>[2]</a:t>
            </a:r>
            <a:r>
              <a:rPr lang="ja-JP" altLang="en-US" b="0" i="0" dirty="0">
                <a:solidFill>
                  <a:srgbClr val="222222"/>
                </a:solidFill>
                <a:effectLst/>
                <a:latin typeface="Arial" panose="020B0604020202020204" pitchFamily="34" charset="0"/>
              </a:rPr>
              <a:t>前原春佳</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秦野亮</a:t>
            </a:r>
            <a:r>
              <a:rPr lang="en-US" altLang="ja-JP" b="0" i="0" dirty="0">
                <a:solidFill>
                  <a:srgbClr val="222222"/>
                </a:solidFill>
                <a:effectLst/>
                <a:latin typeface="Arial" panose="020B0604020202020204" pitchFamily="34" charset="0"/>
              </a:rPr>
              <a:t>, and </a:t>
            </a:r>
            <a:r>
              <a:rPr lang="ja-JP" altLang="en-US" b="0" i="0" dirty="0">
                <a:solidFill>
                  <a:srgbClr val="222222"/>
                </a:solidFill>
                <a:effectLst/>
                <a:latin typeface="Arial" panose="020B0604020202020204" pitchFamily="34" charset="0"/>
              </a:rPr>
              <a:t>西山裕之</a:t>
            </a:r>
            <a:r>
              <a:rPr lang="en-US" altLang="ja-JP" b="0" i="0" dirty="0">
                <a:solidFill>
                  <a:srgbClr val="222222"/>
                </a:solidFill>
                <a:effectLst/>
                <a:latin typeface="Arial" panose="020B0604020202020204" pitchFamily="34" charset="0"/>
              </a:rPr>
              <a:t>. "</a:t>
            </a:r>
            <a:r>
              <a:rPr lang="ja-JP" altLang="en-US" b="0" i="0" dirty="0">
                <a:solidFill>
                  <a:srgbClr val="222222"/>
                </a:solidFill>
                <a:effectLst/>
                <a:latin typeface="Arial" panose="020B0604020202020204" pitchFamily="34" charset="0"/>
              </a:rPr>
              <a:t>臨床インタビューデータを用いた自動うつ病診断</a:t>
            </a:r>
            <a:r>
              <a:rPr lang="en-US" altLang="ja-JP" b="0" i="0" dirty="0">
                <a:solidFill>
                  <a:srgbClr val="222222"/>
                </a:solidFill>
                <a:effectLst/>
                <a:latin typeface="Arial" panose="020B0604020202020204" pitchFamily="34" charset="0"/>
              </a:rPr>
              <a:t>." (2023).</a:t>
            </a:r>
            <a:endParaRPr kumimoji="1" lang="ja-JP" altLang="en-US" dirty="0"/>
          </a:p>
        </p:txBody>
      </p:sp>
      <p:sp>
        <p:nvSpPr>
          <p:cNvPr id="5" name="テキスト プレースホルダー 4">
            <a:extLst>
              <a:ext uri="{FF2B5EF4-FFF2-40B4-BE49-F238E27FC236}">
                <a16:creationId xmlns:a16="http://schemas.microsoft.com/office/drawing/2014/main" id="{2FDC545A-C7F2-000C-633E-6A7A7E3C2592}"/>
              </a:ext>
            </a:extLst>
          </p:cNvPr>
          <p:cNvSpPr>
            <a:spLocks noGrp="1"/>
          </p:cNvSpPr>
          <p:nvPr>
            <p:ph type="body" sz="quarter" idx="14"/>
          </p:nvPr>
        </p:nvSpPr>
        <p:spPr>
          <a:xfrm>
            <a:off x="1055688" y="1175658"/>
            <a:ext cx="10655300" cy="5050972"/>
          </a:xfrm>
        </p:spPr>
        <p:txBody>
          <a:bodyPr/>
          <a:lstStyle/>
          <a:p>
            <a:pPr marL="342900" indent="-342900">
              <a:buFont typeface="Wingdings" panose="05000000000000000000" pitchFamily="2" charset="2"/>
              <a:buChar char="l"/>
            </a:pPr>
            <a:r>
              <a:rPr lang="ja-JP" altLang="en-US" dirty="0"/>
              <a:t>医療現場での機械学習を用いた診断支援</a:t>
            </a:r>
            <a:endParaRPr lang="en-US" altLang="ja-JP" dirty="0"/>
          </a:p>
          <a:p>
            <a:endParaRPr lang="en-US" altLang="ja-JP" dirty="0"/>
          </a:p>
          <a:p>
            <a:pPr marL="342900" indent="-342900">
              <a:buFont typeface="Wingdings" panose="05000000000000000000" pitchFamily="2" charset="2"/>
              <a:buChar char="l"/>
            </a:pPr>
            <a:r>
              <a:rPr lang="ja-JP" altLang="en-US" dirty="0"/>
              <a:t>疾患の特徴が表情や音声に出やすい（パーキンソン病、うつ病など）</a:t>
            </a:r>
            <a:endParaRPr lang="en-US" altLang="ja-JP" dirty="0"/>
          </a:p>
          <a:p>
            <a:r>
              <a:rPr lang="ja-JP" altLang="en-US" dirty="0"/>
              <a:t>　→患者の表情、音声データを使用して、診断の支援等をするシステムの開発</a:t>
            </a:r>
            <a:br>
              <a:rPr lang="en-US" altLang="ja-JP" dirty="0"/>
            </a:br>
            <a:r>
              <a:rPr lang="en-US" altLang="ja-JP" sz="1000" dirty="0"/>
              <a:t>[Wee Shin Lim et al., 2022][</a:t>
            </a:r>
            <a:r>
              <a:rPr lang="ja-JP" altLang="en-US" sz="1000" dirty="0"/>
              <a:t>前原春佳 </a:t>
            </a:r>
            <a:r>
              <a:rPr lang="en-US" altLang="ja-JP" sz="1000" dirty="0"/>
              <a:t>et al., 22023]</a:t>
            </a:r>
          </a:p>
          <a:p>
            <a:r>
              <a:rPr lang="ja-JP" altLang="en-US" dirty="0"/>
              <a:t>　→専門家が少ない地域、物理的に距離がある場所での診断支援</a:t>
            </a:r>
            <a:endParaRPr lang="en-US" altLang="ja-JP" dirty="0"/>
          </a:p>
          <a:p>
            <a:endParaRPr lang="en-US" altLang="ja-JP" dirty="0"/>
          </a:p>
          <a:p>
            <a:r>
              <a:rPr lang="ja-JP" altLang="en-US" dirty="0"/>
              <a:t>→このような技術によってせん妄のような</a:t>
            </a:r>
            <a:endParaRPr lang="en-US" altLang="ja-JP" dirty="0"/>
          </a:p>
          <a:p>
            <a:r>
              <a:rPr lang="ja-JP" altLang="en-US" dirty="0"/>
              <a:t>難しい疾患に対する診断補助手法の開発</a:t>
            </a:r>
            <a:endParaRPr lang="en-US" altLang="ja-JP" dirty="0"/>
          </a:p>
          <a:p>
            <a:r>
              <a:rPr lang="ja-JP" altLang="en-US" dirty="0"/>
              <a:t>への期待</a:t>
            </a:r>
            <a:endParaRPr lang="en-US" altLang="ja-JP" dirty="0"/>
          </a:p>
          <a:p>
            <a:endParaRPr lang="en-US" altLang="ja-JP" dirty="0"/>
          </a:p>
        </p:txBody>
      </p:sp>
      <p:pic>
        <p:nvPicPr>
          <p:cNvPr id="12" name="図 11" descr="人, 男, 探す, 写真 が含まれている画像&#10;&#10;自動的に生成された説明">
            <a:extLst>
              <a:ext uri="{FF2B5EF4-FFF2-40B4-BE49-F238E27FC236}">
                <a16:creationId xmlns:a16="http://schemas.microsoft.com/office/drawing/2014/main" id="{273D1207-5732-46BB-E3A5-39745E2FA7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469" y="3663551"/>
            <a:ext cx="4602519" cy="2563079"/>
          </a:xfrm>
          <a:prstGeom prst="rect">
            <a:avLst/>
          </a:prstGeom>
        </p:spPr>
      </p:pic>
    </p:spTree>
    <p:extLst>
      <p:ext uri="{BB962C8B-B14F-4D97-AF65-F5344CB8AC3E}">
        <p14:creationId xmlns:p14="http://schemas.microsoft.com/office/powerpoint/2010/main" val="37704101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59D8A-17E0-EFC1-CCA3-510E85B53519}"/>
            </a:ext>
          </a:extLst>
        </p:cNvPr>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9DB1636B-B492-BB20-89B4-0BFC23C6904A}"/>
              </a:ext>
            </a:extLst>
          </p:cNvPr>
          <p:cNvSpPr>
            <a:spLocks noGrp="1"/>
          </p:cNvSpPr>
          <p:nvPr>
            <p:ph type="body" sz="quarter" idx="14"/>
          </p:nvPr>
        </p:nvSpPr>
        <p:spPr>
          <a:xfrm>
            <a:off x="1055688" y="1203159"/>
            <a:ext cx="10655300" cy="5136024"/>
          </a:xfrm>
        </p:spPr>
        <p:txBody>
          <a:bodyPr/>
          <a:lstStyle/>
          <a:p>
            <a:pPr>
              <a:lnSpc>
                <a:spcPct val="100000"/>
              </a:lnSpc>
            </a:pPr>
            <a:r>
              <a:rPr lang="ja-JP" altLang="en-US" dirty="0"/>
              <a:t>収録データに対して</a:t>
            </a:r>
            <a:r>
              <a:rPr lang="en-US" altLang="ja-JP" dirty="0"/>
              <a:t>Pyfeat</a:t>
            </a:r>
            <a:r>
              <a:rPr lang="en-US" altLang="ja-JP" sz="1000" dirty="0"/>
              <a:t>[Cheong et al., 2023]</a:t>
            </a:r>
            <a:r>
              <a:rPr lang="ja-JP" altLang="en-US" dirty="0"/>
              <a:t>を用いて、</a:t>
            </a:r>
            <a:r>
              <a:rPr lang="en-US" altLang="ja-JP" dirty="0"/>
              <a:t>Facial Action Unit</a:t>
            </a:r>
            <a:r>
              <a:rPr lang="ja-JP" altLang="en-US" dirty="0"/>
              <a:t>（</a:t>
            </a:r>
            <a:r>
              <a:rPr lang="en-US" altLang="ja-JP" dirty="0"/>
              <a:t>AU</a:t>
            </a:r>
            <a:r>
              <a:rPr lang="ja-JP" altLang="en-US" dirty="0"/>
              <a:t>）を抽出</a:t>
            </a:r>
            <a:endParaRPr lang="en-US" altLang="ja-JP" dirty="0"/>
          </a:p>
          <a:p>
            <a:pPr marL="457200" indent="-457200">
              <a:buFont typeface="Wingdings" panose="05000000000000000000" pitchFamily="2" charset="2"/>
              <a:buChar char="l"/>
            </a:pPr>
            <a:r>
              <a:rPr lang="ja-JP" altLang="en-US" dirty="0"/>
              <a:t>取得可能な</a:t>
            </a:r>
            <a:r>
              <a:rPr lang="en-US" altLang="ja-JP" dirty="0"/>
              <a:t>20</a:t>
            </a:r>
            <a:r>
              <a:rPr lang="ja-JP" altLang="en-US" dirty="0"/>
              <a:t>種類の内、値が安定しない</a:t>
            </a:r>
            <a:r>
              <a:rPr lang="en-US" altLang="ja-JP" dirty="0"/>
              <a:t>3</a:t>
            </a:r>
            <a:r>
              <a:rPr lang="ja-JP" altLang="en-US" dirty="0"/>
              <a:t>種類を除き、</a:t>
            </a:r>
            <a:r>
              <a:rPr lang="en-US" altLang="ja-JP" dirty="0"/>
              <a:t>17</a:t>
            </a:r>
            <a:r>
              <a:rPr lang="ja-JP" altLang="en-US" dirty="0"/>
              <a:t>種類の</a:t>
            </a:r>
            <a:r>
              <a:rPr lang="en-US" altLang="ja-JP" dirty="0"/>
              <a:t>AU</a:t>
            </a:r>
            <a:r>
              <a:rPr lang="ja-JP" altLang="en-US" dirty="0"/>
              <a:t>を利用</a:t>
            </a:r>
            <a:endParaRPr lang="en-US" altLang="ja-JP" dirty="0"/>
          </a:p>
          <a:p>
            <a:r>
              <a:rPr lang="en-US" altLang="ja-JP" dirty="0"/>
              <a:t>     -AU07, 11, 20</a:t>
            </a:r>
            <a:r>
              <a:rPr lang="ja-JP" altLang="en-US" dirty="0"/>
              <a:t>は値が二値であったため除く</a:t>
            </a:r>
            <a:endParaRPr lang="en-US" altLang="ja-JP" dirty="0"/>
          </a:p>
          <a:p>
            <a:endParaRPr lang="en-US" altLang="ja-JP" dirty="0"/>
          </a:p>
          <a:p>
            <a:r>
              <a:rPr lang="ja-JP" altLang="en-US" dirty="0"/>
              <a:t>　　　　　　</a:t>
            </a:r>
            <a:endParaRPr lang="en-US" altLang="ja-JP" dirty="0"/>
          </a:p>
          <a:p>
            <a:endParaRPr lang="en-US" altLang="ja-JP" dirty="0"/>
          </a:p>
        </p:txBody>
      </p:sp>
      <p:sp>
        <p:nvSpPr>
          <p:cNvPr id="7" name="タイトル 6">
            <a:extLst>
              <a:ext uri="{FF2B5EF4-FFF2-40B4-BE49-F238E27FC236}">
                <a16:creationId xmlns:a16="http://schemas.microsoft.com/office/drawing/2014/main" id="{5722EADA-1B11-4C5B-5BC5-AD36675207FF}"/>
              </a:ext>
            </a:extLst>
          </p:cNvPr>
          <p:cNvSpPr>
            <a:spLocks noGrp="1"/>
          </p:cNvSpPr>
          <p:nvPr>
            <p:ph type="title"/>
          </p:nvPr>
        </p:nvSpPr>
        <p:spPr>
          <a:xfrm>
            <a:off x="1055688" y="518817"/>
            <a:ext cx="10655300" cy="492443"/>
          </a:xfrm>
        </p:spPr>
        <p:txBody>
          <a:bodyPr/>
          <a:lstStyle/>
          <a:p>
            <a:r>
              <a:rPr lang="ja-JP" altLang="en-US" dirty="0"/>
              <a:t>データセットから表情情報の抽出と特徴量設計</a:t>
            </a:r>
          </a:p>
        </p:txBody>
      </p:sp>
      <p:grpSp>
        <p:nvGrpSpPr>
          <p:cNvPr id="15" name="グループ化 14">
            <a:extLst>
              <a:ext uri="{FF2B5EF4-FFF2-40B4-BE49-F238E27FC236}">
                <a16:creationId xmlns:a16="http://schemas.microsoft.com/office/drawing/2014/main" id="{8CA652A1-575B-345F-AA2E-AA440E88CACD}"/>
              </a:ext>
            </a:extLst>
          </p:cNvPr>
          <p:cNvGrpSpPr/>
          <p:nvPr/>
        </p:nvGrpSpPr>
        <p:grpSpPr>
          <a:xfrm>
            <a:off x="140738" y="3097113"/>
            <a:ext cx="11910523" cy="3019818"/>
            <a:chOff x="9342437" y="2902877"/>
            <a:chExt cx="7205579" cy="1826917"/>
          </a:xfrm>
        </p:grpSpPr>
        <p:pic>
          <p:nvPicPr>
            <p:cNvPr id="3" name="図 2">
              <a:extLst>
                <a:ext uri="{FF2B5EF4-FFF2-40B4-BE49-F238E27FC236}">
                  <a16:creationId xmlns:a16="http://schemas.microsoft.com/office/drawing/2014/main" id="{0ABD695B-6B24-7DC1-E761-0E361D57FBB2}"/>
                </a:ext>
              </a:extLst>
            </p:cNvPr>
            <p:cNvPicPr>
              <a:picLocks noChangeAspect="1"/>
            </p:cNvPicPr>
            <p:nvPr/>
          </p:nvPicPr>
          <p:blipFill>
            <a:blip r:embed="rId3"/>
            <a:srcRect t="68508"/>
            <a:stretch/>
          </p:blipFill>
          <p:spPr>
            <a:xfrm>
              <a:off x="9342437" y="2902877"/>
              <a:ext cx="7205579" cy="1826917"/>
            </a:xfrm>
            <a:prstGeom prst="rect">
              <a:avLst/>
            </a:prstGeom>
          </p:spPr>
        </p:pic>
        <p:sp>
          <p:nvSpPr>
            <p:cNvPr id="10" name="乗算記号 9">
              <a:extLst>
                <a:ext uri="{FF2B5EF4-FFF2-40B4-BE49-F238E27FC236}">
                  <a16:creationId xmlns:a16="http://schemas.microsoft.com/office/drawing/2014/main" id="{07DF9082-EA52-8A90-8366-91762580BB8E}"/>
                </a:ext>
              </a:extLst>
            </p:cNvPr>
            <p:cNvSpPr/>
            <p:nvPr/>
          </p:nvSpPr>
          <p:spPr>
            <a:xfrm>
              <a:off x="13162084" y="3224130"/>
              <a:ext cx="382424" cy="409740"/>
            </a:xfrm>
            <a:prstGeom prst="mathMultiply">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乗算記号 12">
              <a:extLst>
                <a:ext uri="{FF2B5EF4-FFF2-40B4-BE49-F238E27FC236}">
                  <a16:creationId xmlns:a16="http://schemas.microsoft.com/office/drawing/2014/main" id="{95CBB368-2E61-AF31-1154-D999363EFE52}"/>
                </a:ext>
              </a:extLst>
            </p:cNvPr>
            <p:cNvSpPr/>
            <p:nvPr/>
          </p:nvSpPr>
          <p:spPr>
            <a:xfrm>
              <a:off x="15378029" y="3198730"/>
              <a:ext cx="382424" cy="409740"/>
            </a:xfrm>
            <a:prstGeom prst="mathMultiply">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乗算記号 13">
              <a:extLst>
                <a:ext uri="{FF2B5EF4-FFF2-40B4-BE49-F238E27FC236}">
                  <a16:creationId xmlns:a16="http://schemas.microsoft.com/office/drawing/2014/main" id="{1464F641-2570-F4D9-6C02-6FFB86B5BE0F}"/>
                </a:ext>
              </a:extLst>
            </p:cNvPr>
            <p:cNvSpPr/>
            <p:nvPr/>
          </p:nvSpPr>
          <p:spPr>
            <a:xfrm>
              <a:off x="11710988" y="4114800"/>
              <a:ext cx="382424" cy="409740"/>
            </a:xfrm>
            <a:prstGeom prst="mathMultiply">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プレースホルダー 5">
            <a:extLst>
              <a:ext uri="{FF2B5EF4-FFF2-40B4-BE49-F238E27FC236}">
                <a16:creationId xmlns:a16="http://schemas.microsoft.com/office/drawing/2014/main" id="{B8A23EA9-51C0-E279-B309-50D162C06E70}"/>
              </a:ext>
            </a:extLst>
          </p:cNvPr>
          <p:cNvSpPr>
            <a:spLocks noGrp="1"/>
          </p:cNvSpPr>
          <p:nvPr>
            <p:ph type="body" sz="half" idx="13"/>
          </p:nvPr>
        </p:nvSpPr>
        <p:spPr/>
        <p:txBody>
          <a:bodyPr/>
          <a:lstStyle/>
          <a:p>
            <a:endParaRPr lang="ja-JP" altLang="en-US"/>
          </a:p>
        </p:txBody>
      </p:sp>
    </p:spTree>
    <p:extLst>
      <p:ext uri="{BB962C8B-B14F-4D97-AF65-F5344CB8AC3E}">
        <p14:creationId xmlns:p14="http://schemas.microsoft.com/office/powerpoint/2010/main" val="3008372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E9380-51F0-B368-6D6A-C1C45FE3488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3D26159-56F7-E79C-7EE8-0D42CBE2B2F9}"/>
              </a:ext>
            </a:extLst>
          </p:cNvPr>
          <p:cNvSpPr>
            <a:spLocks noGrp="1"/>
          </p:cNvSpPr>
          <p:nvPr>
            <p:ph type="title"/>
          </p:nvPr>
        </p:nvSpPr>
        <p:spPr>
          <a:xfrm>
            <a:off x="1055688" y="486160"/>
            <a:ext cx="10655300" cy="492443"/>
          </a:xfrm>
        </p:spPr>
        <p:txBody>
          <a:bodyPr/>
          <a:lstStyle/>
          <a:p>
            <a:r>
              <a:rPr lang="ja-JP" altLang="en-US" dirty="0"/>
              <a:t>せん妄に関する関連研究</a:t>
            </a:r>
            <a:endParaRPr kumimoji="1" lang="ja-JP" altLang="en-US" dirty="0"/>
          </a:p>
        </p:txBody>
      </p:sp>
      <p:sp>
        <p:nvSpPr>
          <p:cNvPr id="4" name="テキスト プレースホルダー 3">
            <a:extLst>
              <a:ext uri="{FF2B5EF4-FFF2-40B4-BE49-F238E27FC236}">
                <a16:creationId xmlns:a16="http://schemas.microsoft.com/office/drawing/2014/main" id="{ADBB3418-B511-CB64-5DF7-3E69872BAAB8}"/>
              </a:ext>
            </a:extLst>
          </p:cNvPr>
          <p:cNvSpPr>
            <a:spLocks noGrp="1"/>
          </p:cNvSpPr>
          <p:nvPr>
            <p:ph type="body" sz="half" idx="13"/>
          </p:nvPr>
        </p:nvSpPr>
        <p:spPr>
          <a:xfrm>
            <a:off x="1360863" y="7061133"/>
            <a:ext cx="7668000" cy="650050"/>
          </a:xfrm>
        </p:spPr>
        <p:txBody>
          <a:bodyPr/>
          <a:lstStyle/>
          <a:p>
            <a:r>
              <a:rPr lang="en-US" altLang="ja-JP" b="0" i="0" dirty="0">
                <a:solidFill>
                  <a:srgbClr val="222222"/>
                </a:solidFill>
                <a:effectLst/>
                <a:latin typeface="Arial" panose="020B0604020202020204" pitchFamily="34" charset="0"/>
              </a:rPr>
              <a:t>[4] Van den Boogaard, M., et al. "Development and validation of PRE-DELIRIC (</a:t>
            </a:r>
            <a:r>
              <a:rPr lang="en-US" altLang="ja-JP" b="0" i="0" dirty="0" err="1">
                <a:solidFill>
                  <a:srgbClr val="222222"/>
                </a:solidFill>
                <a:effectLst/>
                <a:latin typeface="Arial" panose="020B0604020202020204" pitchFamily="34" charset="0"/>
              </a:rPr>
              <a:t>PREdiction</a:t>
            </a:r>
            <a:r>
              <a:rPr lang="en-US" altLang="ja-JP" b="0" i="0" dirty="0">
                <a:solidFill>
                  <a:srgbClr val="222222"/>
                </a:solidFill>
                <a:effectLst/>
                <a:latin typeface="Arial" panose="020B0604020202020204" pitchFamily="34" charset="0"/>
              </a:rPr>
              <a:t> of </a:t>
            </a:r>
            <a:r>
              <a:rPr lang="en-US" altLang="ja-JP" b="0" i="0" dirty="0" err="1">
                <a:solidFill>
                  <a:srgbClr val="222222"/>
                </a:solidFill>
                <a:effectLst/>
                <a:latin typeface="Arial" panose="020B0604020202020204" pitchFamily="34" charset="0"/>
              </a:rPr>
              <a:t>DELIRium</a:t>
            </a:r>
            <a:r>
              <a:rPr lang="en-US" altLang="ja-JP" b="0" i="0" dirty="0">
                <a:solidFill>
                  <a:srgbClr val="222222"/>
                </a:solidFill>
                <a:effectLst/>
                <a:latin typeface="Arial" panose="020B0604020202020204" pitchFamily="34" charset="0"/>
              </a:rPr>
              <a:t> in </a:t>
            </a:r>
            <a:r>
              <a:rPr lang="en-US" altLang="ja-JP" b="0" i="0" dirty="0" err="1">
                <a:solidFill>
                  <a:srgbClr val="222222"/>
                </a:solidFill>
                <a:effectLst/>
                <a:latin typeface="Arial" panose="020B0604020202020204" pitchFamily="34" charset="0"/>
              </a:rPr>
              <a:t>ICu</a:t>
            </a:r>
            <a:r>
              <a:rPr lang="en-US" altLang="ja-JP" b="0" i="0" dirty="0">
                <a:solidFill>
                  <a:srgbClr val="222222"/>
                </a:solidFill>
                <a:effectLst/>
                <a:latin typeface="Arial" panose="020B0604020202020204" pitchFamily="34" charset="0"/>
              </a:rPr>
              <a:t> patients) delirium prediction model for intensive care patients: observational </a:t>
            </a:r>
            <a:r>
              <a:rPr lang="en-US" altLang="ja-JP" b="0" i="0" dirty="0" err="1">
                <a:solidFill>
                  <a:srgbClr val="222222"/>
                </a:solidFill>
                <a:effectLst/>
                <a:latin typeface="Arial" panose="020B0604020202020204" pitchFamily="34" charset="0"/>
              </a:rPr>
              <a:t>multicentre</a:t>
            </a:r>
            <a:r>
              <a:rPr lang="en-US" altLang="ja-JP" b="0" i="0" dirty="0">
                <a:solidFill>
                  <a:srgbClr val="222222"/>
                </a:solidFill>
                <a:effectLst/>
                <a:latin typeface="Arial" panose="020B0604020202020204" pitchFamily="34" charset="0"/>
              </a:rPr>
              <a:t> study." </a:t>
            </a:r>
            <a:r>
              <a:rPr lang="en-US" altLang="ja-JP" b="0" i="1" dirty="0" err="1">
                <a:solidFill>
                  <a:srgbClr val="222222"/>
                </a:solidFill>
                <a:effectLst/>
                <a:latin typeface="Arial" panose="020B0604020202020204" pitchFamily="34" charset="0"/>
              </a:rPr>
              <a:t>Bmj</a:t>
            </a:r>
            <a:r>
              <a:rPr lang="en-US" altLang="ja-JP" b="0" i="0" dirty="0">
                <a:solidFill>
                  <a:srgbClr val="222222"/>
                </a:solidFill>
                <a:effectLst/>
                <a:latin typeface="Arial" panose="020B0604020202020204" pitchFamily="34" charset="0"/>
              </a:rPr>
              <a:t> 344 (2012).</a:t>
            </a:r>
          </a:p>
          <a:p>
            <a:endParaRPr kumimoji="1" lang="ja-JP" altLang="en-US" dirty="0"/>
          </a:p>
        </p:txBody>
      </p:sp>
      <p:sp>
        <p:nvSpPr>
          <p:cNvPr id="5" name="テキスト プレースホルダー 4">
            <a:extLst>
              <a:ext uri="{FF2B5EF4-FFF2-40B4-BE49-F238E27FC236}">
                <a16:creationId xmlns:a16="http://schemas.microsoft.com/office/drawing/2014/main" id="{7B9A0599-C739-4462-F8F8-EF38B535216A}"/>
              </a:ext>
            </a:extLst>
          </p:cNvPr>
          <p:cNvSpPr>
            <a:spLocks noGrp="1"/>
          </p:cNvSpPr>
          <p:nvPr>
            <p:ph type="body" sz="quarter" idx="14"/>
          </p:nvPr>
        </p:nvSpPr>
        <p:spPr>
          <a:xfrm>
            <a:off x="12890500" y="1532958"/>
            <a:ext cx="3723667" cy="2844714"/>
          </a:xfrm>
          <a:noFill/>
        </p:spPr>
        <p:txBody>
          <a:bodyPr/>
          <a:lstStyle/>
          <a:p>
            <a:r>
              <a:rPr lang="ja-JP" altLang="en-US" sz="2000" dirty="0"/>
              <a:t>ロジスティック回帰によるせん妄の予測の研究</a:t>
            </a:r>
            <a:endParaRPr lang="en-US" altLang="ja-JP" sz="2000" dirty="0"/>
          </a:p>
          <a:p>
            <a:r>
              <a:rPr lang="en-US" altLang="ja-JP" sz="2000" dirty="0"/>
              <a:t>   </a:t>
            </a:r>
            <a:r>
              <a:rPr lang="ja-JP" altLang="en-US" sz="2000" dirty="0"/>
              <a:t>→曲線下面積（</a:t>
            </a:r>
            <a:r>
              <a:rPr lang="en-US" altLang="ja-JP" sz="2000" dirty="0"/>
              <a:t>AUC</a:t>
            </a:r>
            <a:r>
              <a:rPr lang="ja-JP" altLang="en-US" sz="2000" dirty="0"/>
              <a:t>）：</a:t>
            </a:r>
            <a:r>
              <a:rPr lang="en-US" altLang="ja-JP" sz="2000" dirty="0"/>
              <a:t>0.87</a:t>
            </a:r>
          </a:p>
          <a:p>
            <a:endParaRPr lang="en-US" altLang="ja-JP" sz="2000" dirty="0"/>
          </a:p>
          <a:p>
            <a:pPr marL="342900" indent="-342900">
              <a:buFont typeface="Wingdings" panose="05000000000000000000" pitchFamily="2" charset="2"/>
              <a:buChar char="l"/>
            </a:pPr>
            <a:r>
              <a:rPr lang="ja-JP" altLang="en-US" sz="2000" dirty="0"/>
              <a:t>せん妄になり得る可能性の予測タスク</a:t>
            </a:r>
            <a:endParaRPr lang="en-US" altLang="ja-JP" sz="2000" dirty="0"/>
          </a:p>
          <a:p>
            <a:pPr marL="342900" indent="-342900">
              <a:buFont typeface="Wingdings" panose="05000000000000000000" pitchFamily="2" charset="2"/>
              <a:buChar char="l"/>
            </a:pPr>
            <a:r>
              <a:rPr lang="ja-JP" altLang="en-US" sz="2000" dirty="0"/>
              <a:t>特徴量に電子健康記録データ以外を使用</a:t>
            </a:r>
            <a:endParaRPr lang="en-US" altLang="ja-JP" sz="2000" dirty="0"/>
          </a:p>
          <a:p>
            <a:pPr marL="342900" indent="-342900">
              <a:buFont typeface="Wingdings" panose="05000000000000000000" pitchFamily="2" charset="2"/>
              <a:buChar char="l"/>
            </a:pPr>
            <a:r>
              <a:rPr lang="ja-JP" altLang="en-US" sz="2000" dirty="0"/>
              <a:t>患者が限定的</a:t>
            </a:r>
            <a:r>
              <a:rPr lang="en-US" altLang="ja-JP" sz="2000" dirty="0"/>
              <a:t>(ICU,</a:t>
            </a:r>
            <a:r>
              <a:rPr lang="ja-JP" altLang="en-US" sz="2000" dirty="0"/>
              <a:t>高齢患者など</a:t>
            </a:r>
            <a:r>
              <a:rPr lang="en-US" altLang="ja-JP" sz="2000" dirty="0"/>
              <a:t>)</a:t>
            </a:r>
          </a:p>
          <a:p>
            <a:pPr marL="342900" indent="-342900">
              <a:buFont typeface="Wingdings" panose="05000000000000000000" pitchFamily="2" charset="2"/>
              <a:buChar char="l"/>
            </a:pPr>
            <a:r>
              <a:rPr lang="ja-JP" altLang="en-US" sz="2000" dirty="0"/>
              <a:t>リアルタイムでの判別が必要</a:t>
            </a:r>
            <a:endParaRPr lang="en-US" altLang="ja-JP" sz="2000" dirty="0"/>
          </a:p>
        </p:txBody>
      </p:sp>
      <p:sp>
        <p:nvSpPr>
          <p:cNvPr id="10" name="テキスト ボックス 9">
            <a:extLst>
              <a:ext uri="{FF2B5EF4-FFF2-40B4-BE49-F238E27FC236}">
                <a16:creationId xmlns:a16="http://schemas.microsoft.com/office/drawing/2014/main" id="{BA1196C1-B7EB-FD24-0822-8BFE7CBA3A8E}"/>
              </a:ext>
            </a:extLst>
          </p:cNvPr>
          <p:cNvSpPr txBox="1"/>
          <p:nvPr/>
        </p:nvSpPr>
        <p:spPr>
          <a:xfrm>
            <a:off x="988032" y="1332530"/>
            <a:ext cx="10722956" cy="646331"/>
          </a:xfrm>
          <a:prstGeom prst="rect">
            <a:avLst/>
          </a:prstGeom>
          <a:solidFill>
            <a:schemeClr val="bg1"/>
          </a:solidFill>
        </p:spPr>
        <p:txBody>
          <a:bodyPr wrap="square" rtlCol="0">
            <a:spAutoFit/>
          </a:bodyPr>
          <a:lstStyle/>
          <a:p>
            <a:r>
              <a:rPr lang="ja-JP" altLang="en-US" sz="2400" b="1" dirty="0"/>
              <a:t>電子健康記録データ（カルテデータ）などを用いた予測研究</a:t>
            </a:r>
            <a:endParaRPr lang="en-US" altLang="ja-JP" sz="2400" b="1" dirty="0"/>
          </a:p>
          <a:p>
            <a:r>
              <a:rPr lang="en-US" altLang="ja-JP" sz="1200" b="1" dirty="0"/>
              <a:t>[Van den Boogaard et al.,</a:t>
            </a:r>
            <a:r>
              <a:rPr lang="ja-JP" altLang="en-US" sz="1200" b="1" dirty="0"/>
              <a:t>　</a:t>
            </a:r>
            <a:r>
              <a:rPr lang="en-US" altLang="ja-JP" sz="1200" b="1" dirty="0"/>
              <a:t>2012]</a:t>
            </a:r>
          </a:p>
        </p:txBody>
      </p:sp>
      <p:sp>
        <p:nvSpPr>
          <p:cNvPr id="6" name="テキスト プレースホルダー 3">
            <a:extLst>
              <a:ext uri="{FF2B5EF4-FFF2-40B4-BE49-F238E27FC236}">
                <a16:creationId xmlns:a16="http://schemas.microsoft.com/office/drawing/2014/main" id="{3962BC53-6778-38D6-4293-5C2E77DCD3B4}"/>
              </a:ext>
            </a:extLst>
          </p:cNvPr>
          <p:cNvSpPr txBox="1">
            <a:spLocks/>
          </p:cNvSpPr>
          <p:nvPr/>
        </p:nvSpPr>
        <p:spPr>
          <a:xfrm>
            <a:off x="1360863" y="7570799"/>
            <a:ext cx="7667625" cy="203133"/>
          </a:xfrm>
          <a:prstGeom prst="rect">
            <a:avLst/>
          </a:prstGeom>
        </p:spPr>
        <p:txBody>
          <a:bodyPr vert="horz" wrap="square" lIns="0" tIns="0" rIns="0" bIns="0" rtlCol="0">
            <a:spAutoFit/>
          </a:bodyPr>
          <a:lstStyle>
            <a:lvl1pPr marL="0" indent="0" algn="l" defTabSz="914400" rtl="0" eaLnBrk="1" latinLnBrk="0" hangingPunct="1">
              <a:lnSpc>
                <a:spcPct val="120000"/>
              </a:lnSpc>
              <a:spcBef>
                <a:spcPts val="0"/>
              </a:spcBef>
              <a:spcAft>
                <a:spcPts val="0"/>
              </a:spcAft>
              <a:buFontTx/>
              <a:buNone/>
              <a:defRPr kumimoji="1" sz="1200" kern="1200">
                <a:solidFill>
                  <a:schemeClr val="tx1"/>
                </a:solidFill>
                <a:latin typeface="Calibri" panose="020F0502020204030204" pitchFamily="34" charset="0"/>
                <a:ea typeface="+mn-ea"/>
                <a:cs typeface="Calibri" panose="020F0502020204030204" pitchFamily="34" charset="0"/>
              </a:defRPr>
            </a:lvl1pPr>
            <a:lvl2pPr marL="457200" indent="0" algn="l" defTabSz="914400" rtl="0" eaLnBrk="1" latinLnBrk="0" hangingPunct="1">
              <a:lnSpc>
                <a:spcPct val="120000"/>
              </a:lnSpc>
              <a:spcBef>
                <a:spcPts val="0"/>
              </a:spcBef>
              <a:spcAft>
                <a:spcPts val="300"/>
              </a:spcAft>
              <a:buFontTx/>
              <a:buNone/>
              <a:defRPr kumimoji="1" sz="1400" kern="1200">
                <a:solidFill>
                  <a:schemeClr val="tx1"/>
                </a:solidFill>
                <a:latin typeface="+mn-lt"/>
                <a:ea typeface="+mn-ea"/>
                <a:cs typeface="+mn-cs"/>
              </a:defRPr>
            </a:lvl2pPr>
            <a:lvl3pPr marL="914400" indent="0" algn="l" defTabSz="914400" rtl="0" eaLnBrk="1" latinLnBrk="0" hangingPunct="1">
              <a:lnSpc>
                <a:spcPct val="120000"/>
              </a:lnSpc>
              <a:spcBef>
                <a:spcPts val="0"/>
              </a:spcBef>
              <a:spcAft>
                <a:spcPts val="300"/>
              </a:spcAft>
              <a:buFontTx/>
              <a:buNone/>
              <a:defRPr kumimoji="1" sz="1200" kern="1200">
                <a:solidFill>
                  <a:schemeClr val="tx1"/>
                </a:solidFill>
                <a:latin typeface="+mn-lt"/>
                <a:ea typeface="+mn-ea"/>
                <a:cs typeface="+mn-cs"/>
              </a:defRPr>
            </a:lvl3pPr>
            <a:lvl4pPr marL="1371600" indent="0" algn="l" defTabSz="914400" rtl="0" eaLnBrk="1" latinLnBrk="0" hangingPunct="1">
              <a:lnSpc>
                <a:spcPct val="120000"/>
              </a:lnSpc>
              <a:spcBef>
                <a:spcPts val="0"/>
              </a:spcBef>
              <a:spcAft>
                <a:spcPts val="300"/>
              </a:spcAft>
              <a:buFontTx/>
              <a:buNone/>
              <a:defRPr kumimoji="1" sz="1000" kern="1200">
                <a:solidFill>
                  <a:schemeClr val="tx1"/>
                </a:solidFill>
                <a:latin typeface="+mn-lt"/>
                <a:ea typeface="+mn-ea"/>
                <a:cs typeface="+mn-cs"/>
              </a:defRPr>
            </a:lvl4pPr>
            <a:lvl5pPr marL="1828800" indent="0" algn="l" defTabSz="914400" rtl="0" eaLnBrk="1" latinLnBrk="0" hangingPunct="1">
              <a:lnSpc>
                <a:spcPct val="120000"/>
              </a:lnSpc>
              <a:spcBef>
                <a:spcPts val="0"/>
              </a:spcBef>
              <a:spcAft>
                <a:spcPts val="300"/>
              </a:spcAft>
              <a:buFontTx/>
              <a:buNone/>
              <a:defRPr kumimoji="1"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kumimoji="1"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kumimoji="1"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kumimoji="1"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kumimoji="1" sz="1000" kern="1200">
                <a:solidFill>
                  <a:schemeClr val="tx1"/>
                </a:solidFill>
                <a:latin typeface="+mn-lt"/>
                <a:ea typeface="+mn-ea"/>
                <a:cs typeface="+mn-cs"/>
              </a:defRPr>
            </a:lvl9pPr>
          </a:lstStyle>
          <a:p>
            <a:r>
              <a:rPr lang="en-US" altLang="ja-JP" dirty="0"/>
              <a:t>[3]</a:t>
            </a:r>
            <a:r>
              <a:rPr lang="ja-JP" altLang="en-US" dirty="0"/>
              <a:t>生田 光輝</a:t>
            </a:r>
            <a:r>
              <a:rPr lang="en-US" altLang="ja-JP" dirty="0"/>
              <a:t>,</a:t>
            </a:r>
            <a:r>
              <a:rPr lang="ja-JP" altLang="en-US" dirty="0"/>
              <a:t>松本 吉央</a:t>
            </a:r>
            <a:r>
              <a:rPr lang="en-US" altLang="ja-JP" dirty="0"/>
              <a:t>,</a:t>
            </a:r>
            <a:r>
              <a:rPr lang="ja-JP" altLang="en-US" dirty="0"/>
              <a:t>小川 朝生</a:t>
            </a:r>
            <a:r>
              <a:rPr lang="en-US" altLang="ja-JP" dirty="0"/>
              <a:t>,</a:t>
            </a:r>
            <a:r>
              <a:rPr lang="ja-JP" altLang="en-US" dirty="0"/>
              <a:t>大谷 清子</a:t>
            </a:r>
            <a:r>
              <a:rPr lang="en-US" altLang="ja-JP" dirty="0"/>
              <a:t>.”</a:t>
            </a:r>
            <a:r>
              <a:rPr lang="ja-JP" altLang="en-US" dirty="0"/>
              <a:t>表情情報を用いた「せん妄」患者の識別モデル生成と特徴分析</a:t>
            </a:r>
            <a:r>
              <a:rPr lang="en-US" altLang="ja-JP" dirty="0"/>
              <a:t>”</a:t>
            </a:r>
          </a:p>
        </p:txBody>
      </p:sp>
      <p:sp>
        <p:nvSpPr>
          <p:cNvPr id="8" name="テキスト ボックス 7">
            <a:extLst>
              <a:ext uri="{FF2B5EF4-FFF2-40B4-BE49-F238E27FC236}">
                <a16:creationId xmlns:a16="http://schemas.microsoft.com/office/drawing/2014/main" id="{A47A6071-BE6E-71C1-9AFE-B57C3E0E532A}"/>
              </a:ext>
            </a:extLst>
          </p:cNvPr>
          <p:cNvSpPr txBox="1"/>
          <p:nvPr/>
        </p:nvSpPr>
        <p:spPr>
          <a:xfrm>
            <a:off x="988032" y="1936283"/>
            <a:ext cx="11203968" cy="4984185"/>
          </a:xfrm>
          <a:prstGeom prst="rect">
            <a:avLst/>
          </a:prstGeom>
          <a:noFill/>
        </p:spPr>
        <p:txBody>
          <a:bodyPr wrap="square" rtlCol="0">
            <a:spAutoFit/>
          </a:bodyPr>
          <a:lstStyle/>
          <a:p>
            <a:pPr marL="342900" indent="-342900">
              <a:buFont typeface="Wingdings" panose="05000000000000000000" pitchFamily="2" charset="2"/>
              <a:buChar char="l"/>
            </a:pPr>
            <a:r>
              <a:rPr lang="ja-JP" altLang="en-US" sz="2400" dirty="0"/>
              <a:t>カルテデータなどを特徴量としてロジスティック回帰によるせん妄の予測の</a:t>
            </a:r>
            <a:endParaRPr lang="en-US" altLang="ja-JP" sz="2400" dirty="0"/>
          </a:p>
          <a:p>
            <a:r>
              <a:rPr lang="ja-JP" altLang="en-US" sz="2400" dirty="0"/>
              <a:t>　　研究</a:t>
            </a:r>
            <a:endParaRPr lang="en-US" altLang="ja-JP" sz="2400" dirty="0"/>
          </a:p>
          <a:p>
            <a:r>
              <a:rPr lang="ja-JP" altLang="en-US" sz="2400" dirty="0"/>
              <a:t>　　</a:t>
            </a:r>
            <a:r>
              <a:rPr lang="en-US" altLang="ja-JP" sz="2400" dirty="0"/>
              <a:t>-ICU</a:t>
            </a:r>
            <a:r>
              <a:rPr lang="ja-JP" altLang="en-US" sz="2400" dirty="0"/>
              <a:t>患者３０５６名の年齢、</a:t>
            </a:r>
            <a:r>
              <a:rPr lang="en-US" altLang="ja-JP" sz="2400" dirty="0"/>
              <a:t>APACHE-Ⅱ</a:t>
            </a:r>
            <a:r>
              <a:rPr lang="ja-JP" altLang="en-US" sz="2400" dirty="0"/>
              <a:t>スコアなどのカルテデータを特徴量</a:t>
            </a:r>
            <a:endParaRPr lang="en-US" altLang="ja-JP" sz="2400" dirty="0"/>
          </a:p>
          <a:p>
            <a:pPr lvl="1"/>
            <a:r>
              <a:rPr lang="ja-JP" altLang="en-US" sz="2400" dirty="0"/>
              <a:t>→曲線下面積（</a:t>
            </a:r>
            <a:r>
              <a:rPr lang="en-US" altLang="ja-JP" sz="2400" dirty="0"/>
              <a:t>AUC</a:t>
            </a:r>
            <a:r>
              <a:rPr lang="ja-JP" altLang="en-US" sz="2400" dirty="0"/>
              <a:t>）：</a:t>
            </a:r>
            <a:r>
              <a:rPr lang="en-US" altLang="ja-JP" sz="2400" dirty="0"/>
              <a:t>0.87</a:t>
            </a:r>
          </a:p>
          <a:p>
            <a:endParaRPr lang="en-US" altLang="ja-JP" sz="2400" dirty="0"/>
          </a:p>
          <a:p>
            <a:pPr marL="342900" indent="-342900">
              <a:buFont typeface="Wingdings" panose="05000000000000000000" pitchFamily="2" charset="2"/>
              <a:buChar char="l"/>
            </a:pPr>
            <a:r>
              <a:rPr lang="ja-JP" altLang="en-US" sz="2400" dirty="0"/>
              <a:t>問題点</a:t>
            </a:r>
            <a:endParaRPr lang="en-US" altLang="ja-JP" sz="2400" dirty="0"/>
          </a:p>
          <a:p>
            <a:pPr lvl="1">
              <a:lnSpc>
                <a:spcPct val="150000"/>
              </a:lnSpc>
            </a:pPr>
            <a:r>
              <a:rPr lang="en-US" altLang="ja-JP" sz="2400" dirty="0"/>
              <a:t>-</a:t>
            </a:r>
            <a:r>
              <a:rPr lang="ja-JP" altLang="en-US" sz="2400" dirty="0"/>
              <a:t>特徴量の収集が困難</a:t>
            </a:r>
            <a:endParaRPr lang="en-US" altLang="ja-JP" sz="2400" dirty="0"/>
          </a:p>
          <a:p>
            <a:pPr lvl="1">
              <a:lnSpc>
                <a:spcPct val="150000"/>
              </a:lnSpc>
            </a:pPr>
            <a:r>
              <a:rPr lang="en-US" altLang="ja-JP" sz="2400" dirty="0"/>
              <a:t>-</a:t>
            </a:r>
            <a:r>
              <a:rPr lang="ja-JP" altLang="en-US" sz="2400" dirty="0"/>
              <a:t>患者が限定的</a:t>
            </a:r>
            <a:r>
              <a:rPr lang="en-US" altLang="ja-JP" sz="2400" dirty="0"/>
              <a:t>(ICU,</a:t>
            </a:r>
            <a:r>
              <a:rPr lang="ja-JP" altLang="en-US" sz="2400" dirty="0"/>
              <a:t> 高齢患者など</a:t>
            </a:r>
            <a:r>
              <a:rPr lang="en-US" altLang="ja-JP" sz="2400" dirty="0"/>
              <a:t>)</a:t>
            </a:r>
          </a:p>
          <a:p>
            <a:pPr lvl="1">
              <a:lnSpc>
                <a:spcPct val="150000"/>
              </a:lnSpc>
            </a:pPr>
            <a:r>
              <a:rPr lang="en-US" altLang="ja-JP" sz="2400" dirty="0"/>
              <a:t>-</a:t>
            </a:r>
            <a:r>
              <a:rPr lang="ja-JP" altLang="en-US" sz="2400" dirty="0"/>
              <a:t>せん妄になり得る可能性のリスク予測</a:t>
            </a:r>
            <a:endParaRPr lang="en-US" altLang="ja-JP" sz="2400" dirty="0"/>
          </a:p>
          <a:p>
            <a:pPr lvl="2">
              <a:lnSpc>
                <a:spcPct val="150000"/>
              </a:lnSpc>
            </a:pPr>
            <a:r>
              <a:rPr lang="ja-JP" altLang="en-US" sz="2400" dirty="0"/>
              <a:t>→リアルタイムでの判別が必要</a:t>
            </a:r>
            <a:endParaRPr lang="en-US" altLang="ja-JP" sz="2400" dirty="0"/>
          </a:p>
          <a:p>
            <a:pPr lvl="1">
              <a:lnSpc>
                <a:spcPct val="150000"/>
              </a:lnSpc>
            </a:pPr>
            <a:endParaRPr lang="en-US" altLang="ja-JP" sz="2400" dirty="0"/>
          </a:p>
        </p:txBody>
      </p:sp>
    </p:spTree>
    <p:extLst>
      <p:ext uri="{BB962C8B-B14F-4D97-AF65-F5344CB8AC3E}">
        <p14:creationId xmlns:p14="http://schemas.microsoft.com/office/powerpoint/2010/main" val="2448590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EC3302-688C-9669-94E6-36F6957C4EE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41C274C-C000-61F9-4ECC-9B49A58CC92D}"/>
              </a:ext>
            </a:extLst>
          </p:cNvPr>
          <p:cNvSpPr>
            <a:spLocks noGrp="1"/>
          </p:cNvSpPr>
          <p:nvPr>
            <p:ph type="title"/>
          </p:nvPr>
        </p:nvSpPr>
        <p:spPr>
          <a:xfrm>
            <a:off x="1055688" y="486160"/>
            <a:ext cx="10655300" cy="492443"/>
          </a:xfrm>
        </p:spPr>
        <p:txBody>
          <a:bodyPr/>
          <a:lstStyle/>
          <a:p>
            <a:r>
              <a:rPr lang="ja-JP" altLang="en-US" dirty="0"/>
              <a:t>せん妄に関する先行研究</a:t>
            </a:r>
            <a:endParaRPr kumimoji="1" lang="ja-JP" altLang="en-US" dirty="0"/>
          </a:p>
        </p:txBody>
      </p:sp>
      <p:sp>
        <p:nvSpPr>
          <p:cNvPr id="4" name="テキスト プレースホルダー 3">
            <a:extLst>
              <a:ext uri="{FF2B5EF4-FFF2-40B4-BE49-F238E27FC236}">
                <a16:creationId xmlns:a16="http://schemas.microsoft.com/office/drawing/2014/main" id="{2560D086-4036-395F-902F-31961DAAAC1F}"/>
              </a:ext>
            </a:extLst>
          </p:cNvPr>
          <p:cNvSpPr>
            <a:spLocks noGrp="1"/>
          </p:cNvSpPr>
          <p:nvPr>
            <p:ph type="body" sz="half" idx="13"/>
          </p:nvPr>
        </p:nvSpPr>
        <p:spPr>
          <a:xfrm>
            <a:off x="1360863" y="7061133"/>
            <a:ext cx="7668000" cy="650050"/>
          </a:xfrm>
        </p:spPr>
        <p:txBody>
          <a:bodyPr/>
          <a:lstStyle/>
          <a:p>
            <a:r>
              <a:rPr lang="en-US" altLang="ja-JP" b="0" i="0" dirty="0">
                <a:solidFill>
                  <a:srgbClr val="222222"/>
                </a:solidFill>
                <a:effectLst/>
                <a:latin typeface="Arial" panose="020B0604020202020204" pitchFamily="34" charset="0"/>
              </a:rPr>
              <a:t>[4] Van den Boogaard, M., et al. "Development and validation of PRE-DELIRIC (</a:t>
            </a:r>
            <a:r>
              <a:rPr lang="en-US" altLang="ja-JP" b="0" i="0" dirty="0" err="1">
                <a:solidFill>
                  <a:srgbClr val="222222"/>
                </a:solidFill>
                <a:effectLst/>
                <a:latin typeface="Arial" panose="020B0604020202020204" pitchFamily="34" charset="0"/>
              </a:rPr>
              <a:t>PREdiction</a:t>
            </a:r>
            <a:r>
              <a:rPr lang="en-US" altLang="ja-JP" b="0" i="0" dirty="0">
                <a:solidFill>
                  <a:srgbClr val="222222"/>
                </a:solidFill>
                <a:effectLst/>
                <a:latin typeface="Arial" panose="020B0604020202020204" pitchFamily="34" charset="0"/>
              </a:rPr>
              <a:t> of </a:t>
            </a:r>
            <a:r>
              <a:rPr lang="en-US" altLang="ja-JP" b="0" i="0" dirty="0" err="1">
                <a:solidFill>
                  <a:srgbClr val="222222"/>
                </a:solidFill>
                <a:effectLst/>
                <a:latin typeface="Arial" panose="020B0604020202020204" pitchFamily="34" charset="0"/>
              </a:rPr>
              <a:t>DELIRium</a:t>
            </a:r>
            <a:r>
              <a:rPr lang="en-US" altLang="ja-JP" b="0" i="0" dirty="0">
                <a:solidFill>
                  <a:srgbClr val="222222"/>
                </a:solidFill>
                <a:effectLst/>
                <a:latin typeface="Arial" panose="020B0604020202020204" pitchFamily="34" charset="0"/>
              </a:rPr>
              <a:t> in </a:t>
            </a:r>
            <a:r>
              <a:rPr lang="en-US" altLang="ja-JP" b="0" i="0" dirty="0" err="1">
                <a:solidFill>
                  <a:srgbClr val="222222"/>
                </a:solidFill>
                <a:effectLst/>
                <a:latin typeface="Arial" panose="020B0604020202020204" pitchFamily="34" charset="0"/>
              </a:rPr>
              <a:t>ICu</a:t>
            </a:r>
            <a:r>
              <a:rPr lang="en-US" altLang="ja-JP" b="0" i="0" dirty="0">
                <a:solidFill>
                  <a:srgbClr val="222222"/>
                </a:solidFill>
                <a:effectLst/>
                <a:latin typeface="Arial" panose="020B0604020202020204" pitchFamily="34" charset="0"/>
              </a:rPr>
              <a:t> patients) delirium prediction model for intensive care patients: observational </a:t>
            </a:r>
            <a:r>
              <a:rPr lang="en-US" altLang="ja-JP" b="0" i="0" dirty="0" err="1">
                <a:solidFill>
                  <a:srgbClr val="222222"/>
                </a:solidFill>
                <a:effectLst/>
                <a:latin typeface="Arial" panose="020B0604020202020204" pitchFamily="34" charset="0"/>
              </a:rPr>
              <a:t>multicentre</a:t>
            </a:r>
            <a:r>
              <a:rPr lang="en-US" altLang="ja-JP" b="0" i="0" dirty="0">
                <a:solidFill>
                  <a:srgbClr val="222222"/>
                </a:solidFill>
                <a:effectLst/>
                <a:latin typeface="Arial" panose="020B0604020202020204" pitchFamily="34" charset="0"/>
              </a:rPr>
              <a:t> study." </a:t>
            </a:r>
            <a:r>
              <a:rPr lang="en-US" altLang="ja-JP" b="0" i="1" dirty="0" err="1">
                <a:solidFill>
                  <a:srgbClr val="222222"/>
                </a:solidFill>
                <a:effectLst/>
                <a:latin typeface="Arial" panose="020B0604020202020204" pitchFamily="34" charset="0"/>
              </a:rPr>
              <a:t>Bmj</a:t>
            </a:r>
            <a:r>
              <a:rPr lang="en-US" altLang="ja-JP" b="0" i="0" dirty="0">
                <a:solidFill>
                  <a:srgbClr val="222222"/>
                </a:solidFill>
                <a:effectLst/>
                <a:latin typeface="Arial" panose="020B0604020202020204" pitchFamily="34" charset="0"/>
              </a:rPr>
              <a:t> 344 (2012).</a:t>
            </a:r>
          </a:p>
          <a:p>
            <a:endParaRPr kumimoji="1" lang="ja-JP" altLang="en-US" dirty="0"/>
          </a:p>
        </p:txBody>
      </p:sp>
      <p:sp>
        <p:nvSpPr>
          <p:cNvPr id="5" name="テキスト プレースホルダー 4">
            <a:extLst>
              <a:ext uri="{FF2B5EF4-FFF2-40B4-BE49-F238E27FC236}">
                <a16:creationId xmlns:a16="http://schemas.microsoft.com/office/drawing/2014/main" id="{3F05FF63-4899-B77B-D5EB-DA11E315D1F2}"/>
              </a:ext>
            </a:extLst>
          </p:cNvPr>
          <p:cNvSpPr>
            <a:spLocks noGrp="1"/>
          </p:cNvSpPr>
          <p:nvPr>
            <p:ph type="body" sz="quarter" idx="14"/>
          </p:nvPr>
        </p:nvSpPr>
        <p:spPr>
          <a:xfrm>
            <a:off x="12890500" y="1532958"/>
            <a:ext cx="3723667" cy="2844714"/>
          </a:xfrm>
          <a:noFill/>
        </p:spPr>
        <p:txBody>
          <a:bodyPr/>
          <a:lstStyle/>
          <a:p>
            <a:r>
              <a:rPr lang="ja-JP" altLang="en-US" sz="2000" dirty="0"/>
              <a:t>ロジスティック回帰によるせん妄の予測の研究</a:t>
            </a:r>
            <a:endParaRPr lang="en-US" altLang="ja-JP" sz="2000" dirty="0"/>
          </a:p>
          <a:p>
            <a:r>
              <a:rPr lang="en-US" altLang="ja-JP" sz="2000" dirty="0"/>
              <a:t>   </a:t>
            </a:r>
            <a:r>
              <a:rPr lang="ja-JP" altLang="en-US" sz="2000" dirty="0"/>
              <a:t>→曲線下面積（</a:t>
            </a:r>
            <a:r>
              <a:rPr lang="en-US" altLang="ja-JP" sz="2000" dirty="0"/>
              <a:t>AUC</a:t>
            </a:r>
            <a:r>
              <a:rPr lang="ja-JP" altLang="en-US" sz="2000" dirty="0"/>
              <a:t>）：</a:t>
            </a:r>
            <a:r>
              <a:rPr lang="en-US" altLang="ja-JP" sz="2000" dirty="0"/>
              <a:t>0.87</a:t>
            </a:r>
          </a:p>
          <a:p>
            <a:endParaRPr lang="en-US" altLang="ja-JP" sz="2000" dirty="0"/>
          </a:p>
          <a:p>
            <a:pPr marL="342900" indent="-342900">
              <a:buFont typeface="Wingdings" panose="05000000000000000000" pitchFamily="2" charset="2"/>
              <a:buChar char="l"/>
            </a:pPr>
            <a:r>
              <a:rPr lang="ja-JP" altLang="en-US" sz="2000" dirty="0"/>
              <a:t>せん妄になり得る可能性の予測タスク</a:t>
            </a:r>
            <a:endParaRPr lang="en-US" altLang="ja-JP" sz="2000" dirty="0"/>
          </a:p>
          <a:p>
            <a:pPr marL="342900" indent="-342900">
              <a:buFont typeface="Wingdings" panose="05000000000000000000" pitchFamily="2" charset="2"/>
              <a:buChar char="l"/>
            </a:pPr>
            <a:r>
              <a:rPr lang="ja-JP" altLang="en-US" sz="2000" dirty="0"/>
              <a:t>特徴量に電子健康記録データ以外を使用</a:t>
            </a:r>
            <a:endParaRPr lang="en-US" altLang="ja-JP" sz="2000" dirty="0"/>
          </a:p>
          <a:p>
            <a:pPr marL="342900" indent="-342900">
              <a:buFont typeface="Wingdings" panose="05000000000000000000" pitchFamily="2" charset="2"/>
              <a:buChar char="l"/>
            </a:pPr>
            <a:r>
              <a:rPr lang="ja-JP" altLang="en-US" sz="2000" dirty="0"/>
              <a:t>患者が限定的</a:t>
            </a:r>
            <a:r>
              <a:rPr lang="en-US" altLang="ja-JP" sz="2000" dirty="0"/>
              <a:t>(ICU,</a:t>
            </a:r>
            <a:r>
              <a:rPr lang="ja-JP" altLang="en-US" sz="2000" dirty="0"/>
              <a:t>高齢患者など</a:t>
            </a:r>
            <a:r>
              <a:rPr lang="en-US" altLang="ja-JP" sz="2000" dirty="0"/>
              <a:t>)</a:t>
            </a:r>
          </a:p>
          <a:p>
            <a:pPr marL="342900" indent="-342900">
              <a:buFont typeface="Wingdings" panose="05000000000000000000" pitchFamily="2" charset="2"/>
              <a:buChar char="l"/>
            </a:pPr>
            <a:r>
              <a:rPr lang="ja-JP" altLang="en-US" sz="2000" dirty="0"/>
              <a:t>リアルタイムでの判別が必要</a:t>
            </a:r>
            <a:endParaRPr lang="en-US" altLang="ja-JP" sz="2000" dirty="0"/>
          </a:p>
        </p:txBody>
      </p:sp>
      <p:sp>
        <p:nvSpPr>
          <p:cNvPr id="9" name="テキスト ボックス 8">
            <a:extLst>
              <a:ext uri="{FF2B5EF4-FFF2-40B4-BE49-F238E27FC236}">
                <a16:creationId xmlns:a16="http://schemas.microsoft.com/office/drawing/2014/main" id="{CBA5B2C8-0C05-EED4-3D9E-77F2CCAD0837}"/>
              </a:ext>
            </a:extLst>
          </p:cNvPr>
          <p:cNvSpPr txBox="1"/>
          <p:nvPr/>
        </p:nvSpPr>
        <p:spPr>
          <a:xfrm>
            <a:off x="1055688" y="1631575"/>
            <a:ext cx="10771551" cy="4984185"/>
          </a:xfrm>
          <a:prstGeom prst="rect">
            <a:avLst/>
          </a:prstGeom>
          <a:noFill/>
        </p:spPr>
        <p:txBody>
          <a:bodyPr wrap="square" rtlCol="0">
            <a:spAutoFit/>
          </a:bodyPr>
          <a:lstStyle/>
          <a:p>
            <a:pPr marL="342900" indent="-342900">
              <a:buFont typeface="Wingdings" panose="05000000000000000000" pitchFamily="2" charset="2"/>
              <a:buChar char="l"/>
            </a:pPr>
            <a:r>
              <a:rPr lang="ja-JP" altLang="en-US" sz="2400" dirty="0"/>
              <a:t>表情データセットを特徴量として</a:t>
            </a:r>
            <a:r>
              <a:rPr lang="en-US" altLang="ja-JP" sz="2400" dirty="0"/>
              <a:t>XGBoost</a:t>
            </a:r>
            <a:r>
              <a:rPr lang="ja-JP" altLang="en-US" sz="2400" dirty="0"/>
              <a:t>によるせん妄の分類モデルの　　作成と分析に関する研究</a:t>
            </a:r>
            <a:endParaRPr lang="en-US" altLang="ja-JP" sz="2400" dirty="0"/>
          </a:p>
          <a:p>
            <a:pPr lvl="1"/>
            <a:r>
              <a:rPr lang="en-US" altLang="ja-JP" sz="2400" dirty="0"/>
              <a:t>-1</a:t>
            </a:r>
            <a:r>
              <a:rPr lang="ja-JP" altLang="en-US" sz="2400" dirty="0"/>
              <a:t>～５分程度の患者の表情を特徴量として、</a:t>
            </a:r>
            <a:r>
              <a:rPr lang="en-US" altLang="ja-JP" sz="2400" dirty="0" err="1"/>
              <a:t>XGBoost</a:t>
            </a:r>
            <a:r>
              <a:rPr lang="ja-JP" altLang="en-US" sz="2400" dirty="0"/>
              <a:t>による分類と</a:t>
            </a:r>
            <a:r>
              <a:rPr lang="en-US" altLang="ja-JP" sz="2400" dirty="0"/>
              <a:t>SHAP</a:t>
            </a:r>
          </a:p>
          <a:p>
            <a:pPr lvl="1"/>
            <a:r>
              <a:rPr lang="ja-JP" altLang="en-US" sz="2400" dirty="0"/>
              <a:t>による特徴量の分析</a:t>
            </a:r>
            <a:endParaRPr lang="en-US" altLang="ja-JP" sz="2400" dirty="0"/>
          </a:p>
          <a:p>
            <a:pPr lvl="1"/>
            <a:endParaRPr lang="en-US" altLang="ja-JP" sz="2400" dirty="0"/>
          </a:p>
          <a:p>
            <a:pPr lvl="1"/>
            <a:r>
              <a:rPr lang="ja-JP" altLang="en-US" sz="2400" dirty="0"/>
              <a:t>→５分割の交差検証による分類精度：９１</a:t>
            </a:r>
            <a:r>
              <a:rPr lang="en-US" altLang="ja-JP" sz="2400" dirty="0"/>
              <a:t>%</a:t>
            </a:r>
          </a:p>
          <a:p>
            <a:pPr lvl="1"/>
            <a:r>
              <a:rPr lang="ja-JP" altLang="en-US" sz="2400" dirty="0"/>
              <a:t>   せん妄患者の瞼や眉、視線などの目元に特徴</a:t>
            </a:r>
            <a:endParaRPr lang="en-US" altLang="ja-JP" sz="2400" dirty="0"/>
          </a:p>
          <a:p>
            <a:pPr lvl="1"/>
            <a:endParaRPr lang="en-US" altLang="ja-JP" sz="2400" dirty="0"/>
          </a:p>
          <a:p>
            <a:pPr marL="342900" indent="-342900">
              <a:buFont typeface="Wingdings" panose="05000000000000000000" pitchFamily="2" charset="2"/>
              <a:buChar char="l"/>
            </a:pPr>
            <a:r>
              <a:rPr lang="ja-JP" altLang="en-US" sz="2400" dirty="0"/>
              <a:t>問題点</a:t>
            </a:r>
            <a:endParaRPr lang="en-US" altLang="ja-JP" sz="2400" dirty="0"/>
          </a:p>
          <a:p>
            <a:pPr lvl="1">
              <a:lnSpc>
                <a:spcPct val="150000"/>
              </a:lnSpc>
            </a:pPr>
            <a:r>
              <a:rPr lang="en-US" altLang="ja-JP" sz="2400" dirty="0"/>
              <a:t>-</a:t>
            </a:r>
            <a:r>
              <a:rPr lang="ja-JP" altLang="en-US" sz="2400" dirty="0"/>
              <a:t>機械学習手法が</a:t>
            </a:r>
            <a:r>
              <a:rPr lang="en-US" altLang="ja-JP" sz="2400" dirty="0" err="1"/>
              <a:t>XGBoost</a:t>
            </a:r>
            <a:r>
              <a:rPr lang="ja-JP" altLang="en-US" sz="2400" dirty="0"/>
              <a:t>、特徴量設計は分散のそれぞれ１種類</a:t>
            </a:r>
            <a:endParaRPr lang="en-US" altLang="ja-JP" sz="2400" dirty="0"/>
          </a:p>
          <a:p>
            <a:pPr lvl="1">
              <a:lnSpc>
                <a:spcPct val="150000"/>
              </a:lnSpc>
            </a:pPr>
            <a:r>
              <a:rPr lang="en-US" altLang="ja-JP" sz="2400" dirty="0"/>
              <a:t>-</a:t>
            </a:r>
            <a:r>
              <a:rPr lang="ja-JP" altLang="en-US" sz="2400" dirty="0"/>
              <a:t>被験者数が２１名</a:t>
            </a:r>
            <a:endParaRPr lang="en-US" altLang="ja-JP" sz="2400" dirty="0"/>
          </a:p>
          <a:p>
            <a:pPr>
              <a:lnSpc>
                <a:spcPct val="150000"/>
              </a:lnSpc>
            </a:pPr>
            <a:r>
              <a:rPr lang="ja-JP" altLang="en-US" sz="2400" dirty="0"/>
              <a:t>　　</a:t>
            </a:r>
            <a:r>
              <a:rPr lang="en-US" altLang="ja-JP" sz="2400" dirty="0"/>
              <a:t>-</a:t>
            </a:r>
            <a:r>
              <a:rPr lang="ja-JP" altLang="en-US" sz="2400" dirty="0"/>
              <a:t>せん妄患者の判別が可能か定かではない（求めているものが異なる可能性）</a:t>
            </a:r>
            <a:endParaRPr lang="en-US" altLang="ja-JP" sz="2400" dirty="0"/>
          </a:p>
        </p:txBody>
      </p:sp>
      <p:sp>
        <p:nvSpPr>
          <p:cNvPr id="6" name="テキスト プレースホルダー 3">
            <a:extLst>
              <a:ext uri="{FF2B5EF4-FFF2-40B4-BE49-F238E27FC236}">
                <a16:creationId xmlns:a16="http://schemas.microsoft.com/office/drawing/2014/main" id="{A078B4DA-153E-5EE0-67C7-F5CBC8CED73A}"/>
              </a:ext>
            </a:extLst>
          </p:cNvPr>
          <p:cNvSpPr txBox="1">
            <a:spLocks/>
          </p:cNvSpPr>
          <p:nvPr/>
        </p:nvSpPr>
        <p:spPr>
          <a:xfrm>
            <a:off x="1360863" y="6858000"/>
            <a:ext cx="7667625" cy="203133"/>
          </a:xfrm>
          <a:prstGeom prst="rect">
            <a:avLst/>
          </a:prstGeom>
        </p:spPr>
        <p:txBody>
          <a:bodyPr vert="horz" wrap="square" lIns="0" tIns="0" rIns="0" bIns="0" rtlCol="0">
            <a:spAutoFit/>
          </a:bodyPr>
          <a:lstStyle>
            <a:lvl1pPr marL="0" indent="0" algn="l" defTabSz="914400" rtl="0" eaLnBrk="1" latinLnBrk="0" hangingPunct="1">
              <a:lnSpc>
                <a:spcPct val="120000"/>
              </a:lnSpc>
              <a:spcBef>
                <a:spcPts val="0"/>
              </a:spcBef>
              <a:spcAft>
                <a:spcPts val="0"/>
              </a:spcAft>
              <a:buFontTx/>
              <a:buNone/>
              <a:defRPr kumimoji="1" sz="1200" kern="1200">
                <a:solidFill>
                  <a:schemeClr val="tx1"/>
                </a:solidFill>
                <a:latin typeface="Calibri" panose="020F0502020204030204" pitchFamily="34" charset="0"/>
                <a:ea typeface="+mn-ea"/>
                <a:cs typeface="Calibri" panose="020F0502020204030204" pitchFamily="34" charset="0"/>
              </a:defRPr>
            </a:lvl1pPr>
            <a:lvl2pPr marL="457200" indent="0" algn="l" defTabSz="914400" rtl="0" eaLnBrk="1" latinLnBrk="0" hangingPunct="1">
              <a:lnSpc>
                <a:spcPct val="120000"/>
              </a:lnSpc>
              <a:spcBef>
                <a:spcPts val="0"/>
              </a:spcBef>
              <a:spcAft>
                <a:spcPts val="300"/>
              </a:spcAft>
              <a:buFontTx/>
              <a:buNone/>
              <a:defRPr kumimoji="1" sz="1400" kern="1200">
                <a:solidFill>
                  <a:schemeClr val="tx1"/>
                </a:solidFill>
                <a:latin typeface="+mn-lt"/>
                <a:ea typeface="+mn-ea"/>
                <a:cs typeface="+mn-cs"/>
              </a:defRPr>
            </a:lvl2pPr>
            <a:lvl3pPr marL="914400" indent="0" algn="l" defTabSz="914400" rtl="0" eaLnBrk="1" latinLnBrk="0" hangingPunct="1">
              <a:lnSpc>
                <a:spcPct val="120000"/>
              </a:lnSpc>
              <a:spcBef>
                <a:spcPts val="0"/>
              </a:spcBef>
              <a:spcAft>
                <a:spcPts val="300"/>
              </a:spcAft>
              <a:buFontTx/>
              <a:buNone/>
              <a:defRPr kumimoji="1" sz="1200" kern="1200">
                <a:solidFill>
                  <a:schemeClr val="tx1"/>
                </a:solidFill>
                <a:latin typeface="+mn-lt"/>
                <a:ea typeface="+mn-ea"/>
                <a:cs typeface="+mn-cs"/>
              </a:defRPr>
            </a:lvl3pPr>
            <a:lvl4pPr marL="1371600" indent="0" algn="l" defTabSz="914400" rtl="0" eaLnBrk="1" latinLnBrk="0" hangingPunct="1">
              <a:lnSpc>
                <a:spcPct val="120000"/>
              </a:lnSpc>
              <a:spcBef>
                <a:spcPts val="0"/>
              </a:spcBef>
              <a:spcAft>
                <a:spcPts val="300"/>
              </a:spcAft>
              <a:buFontTx/>
              <a:buNone/>
              <a:defRPr kumimoji="1" sz="1000" kern="1200">
                <a:solidFill>
                  <a:schemeClr val="tx1"/>
                </a:solidFill>
                <a:latin typeface="+mn-lt"/>
                <a:ea typeface="+mn-ea"/>
                <a:cs typeface="+mn-cs"/>
              </a:defRPr>
            </a:lvl4pPr>
            <a:lvl5pPr marL="1828800" indent="0" algn="l" defTabSz="914400" rtl="0" eaLnBrk="1" latinLnBrk="0" hangingPunct="1">
              <a:lnSpc>
                <a:spcPct val="120000"/>
              </a:lnSpc>
              <a:spcBef>
                <a:spcPts val="0"/>
              </a:spcBef>
              <a:spcAft>
                <a:spcPts val="300"/>
              </a:spcAft>
              <a:buFontTx/>
              <a:buNone/>
              <a:defRPr kumimoji="1"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kumimoji="1"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kumimoji="1"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kumimoji="1"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kumimoji="1" sz="1000" kern="1200">
                <a:solidFill>
                  <a:schemeClr val="tx1"/>
                </a:solidFill>
                <a:latin typeface="+mn-lt"/>
                <a:ea typeface="+mn-ea"/>
                <a:cs typeface="+mn-cs"/>
              </a:defRPr>
            </a:lvl9pPr>
          </a:lstStyle>
          <a:p>
            <a:r>
              <a:rPr lang="en-US" altLang="ja-JP" dirty="0"/>
              <a:t>[3]</a:t>
            </a:r>
            <a:r>
              <a:rPr lang="ja-JP" altLang="en-US" dirty="0"/>
              <a:t>生田 光輝</a:t>
            </a:r>
            <a:r>
              <a:rPr lang="en-US" altLang="ja-JP" dirty="0"/>
              <a:t>,</a:t>
            </a:r>
            <a:r>
              <a:rPr lang="ja-JP" altLang="en-US" dirty="0"/>
              <a:t>松本 吉央</a:t>
            </a:r>
            <a:r>
              <a:rPr lang="en-US" altLang="ja-JP" dirty="0"/>
              <a:t>,</a:t>
            </a:r>
            <a:r>
              <a:rPr lang="ja-JP" altLang="en-US" dirty="0"/>
              <a:t>小川 朝生</a:t>
            </a:r>
            <a:r>
              <a:rPr lang="en-US" altLang="ja-JP" dirty="0"/>
              <a:t>,</a:t>
            </a:r>
            <a:r>
              <a:rPr lang="ja-JP" altLang="en-US" dirty="0"/>
              <a:t>大谷 清子</a:t>
            </a:r>
            <a:r>
              <a:rPr lang="en-US" altLang="ja-JP" dirty="0"/>
              <a:t>.”</a:t>
            </a:r>
            <a:r>
              <a:rPr lang="ja-JP" altLang="en-US" dirty="0"/>
              <a:t>表情情報を用いた「せん妄」患者の識別モデル生成と特徴分析</a:t>
            </a:r>
            <a:r>
              <a:rPr lang="en-US" altLang="ja-JP" dirty="0"/>
              <a:t>”</a:t>
            </a:r>
          </a:p>
        </p:txBody>
      </p:sp>
      <p:sp>
        <p:nvSpPr>
          <p:cNvPr id="3" name="テキスト ボックス 2">
            <a:extLst>
              <a:ext uri="{FF2B5EF4-FFF2-40B4-BE49-F238E27FC236}">
                <a16:creationId xmlns:a16="http://schemas.microsoft.com/office/drawing/2014/main" id="{2F315BD4-FBEA-E707-AB6E-F8725154A508}"/>
              </a:ext>
            </a:extLst>
          </p:cNvPr>
          <p:cNvSpPr txBox="1"/>
          <p:nvPr/>
        </p:nvSpPr>
        <p:spPr>
          <a:xfrm>
            <a:off x="1055688" y="1181736"/>
            <a:ext cx="10655300" cy="461665"/>
          </a:xfrm>
          <a:prstGeom prst="rect">
            <a:avLst/>
          </a:prstGeom>
          <a:solidFill>
            <a:schemeClr val="bg1"/>
          </a:solidFill>
        </p:spPr>
        <p:txBody>
          <a:bodyPr wrap="square" rtlCol="0">
            <a:spAutoFit/>
          </a:bodyPr>
          <a:lstStyle/>
          <a:p>
            <a:r>
              <a:rPr kumimoji="1" lang="ja-JP" altLang="en-US" sz="2400" b="1" dirty="0"/>
              <a:t>表情データセットを用いた</a:t>
            </a:r>
            <a:r>
              <a:rPr lang="ja-JP" altLang="en-US" sz="2400" b="1" dirty="0"/>
              <a:t>研究</a:t>
            </a:r>
            <a:r>
              <a:rPr kumimoji="1" lang="en-US" altLang="ja-JP" sz="1200" b="1" dirty="0"/>
              <a:t>[</a:t>
            </a:r>
            <a:r>
              <a:rPr kumimoji="1" lang="ja-JP" altLang="en-US" sz="1200" b="1" dirty="0"/>
              <a:t>生田</a:t>
            </a:r>
            <a:r>
              <a:rPr lang="ja-JP" altLang="en-US" sz="1200" b="1" dirty="0"/>
              <a:t>ら</a:t>
            </a:r>
            <a:r>
              <a:rPr kumimoji="1" lang="en-US" altLang="ja-JP" sz="1200" b="1" dirty="0"/>
              <a:t>., 2023]</a:t>
            </a:r>
            <a:endParaRPr lang="en-US" altLang="ja-JP" sz="1200" b="1" dirty="0"/>
          </a:p>
        </p:txBody>
      </p:sp>
    </p:spTree>
    <p:extLst>
      <p:ext uri="{BB962C8B-B14F-4D97-AF65-F5344CB8AC3E}">
        <p14:creationId xmlns:p14="http://schemas.microsoft.com/office/powerpoint/2010/main" val="1203091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D94AB3-6F8B-39CE-6E45-DE7870E95A4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4281847-110B-CE40-0372-C8D29D826484}"/>
              </a:ext>
            </a:extLst>
          </p:cNvPr>
          <p:cNvSpPr>
            <a:spLocks noGrp="1"/>
          </p:cNvSpPr>
          <p:nvPr>
            <p:ph type="title"/>
          </p:nvPr>
        </p:nvSpPr>
        <p:spPr>
          <a:xfrm>
            <a:off x="1055688" y="486160"/>
            <a:ext cx="10655300" cy="492443"/>
          </a:xfrm>
        </p:spPr>
        <p:txBody>
          <a:bodyPr/>
          <a:lstStyle/>
          <a:p>
            <a:r>
              <a:rPr kumimoji="1" lang="ja-JP" altLang="en-US" dirty="0"/>
              <a:t>研究目的</a:t>
            </a:r>
          </a:p>
        </p:txBody>
      </p:sp>
      <p:sp>
        <p:nvSpPr>
          <p:cNvPr id="5" name="テキスト プレースホルダー 4">
            <a:extLst>
              <a:ext uri="{FF2B5EF4-FFF2-40B4-BE49-F238E27FC236}">
                <a16:creationId xmlns:a16="http://schemas.microsoft.com/office/drawing/2014/main" id="{98F8341E-5544-4349-9916-358435B7BD85}"/>
              </a:ext>
            </a:extLst>
          </p:cNvPr>
          <p:cNvSpPr>
            <a:spLocks noGrp="1"/>
          </p:cNvSpPr>
          <p:nvPr>
            <p:ph type="body" sz="quarter" idx="14"/>
          </p:nvPr>
        </p:nvSpPr>
        <p:spPr>
          <a:xfrm>
            <a:off x="1055688" y="1219200"/>
            <a:ext cx="10655300" cy="5332211"/>
          </a:xfrm>
        </p:spPr>
        <p:txBody>
          <a:bodyPr/>
          <a:lstStyle/>
          <a:p>
            <a:r>
              <a:rPr lang="ja-JP" altLang="en-US" dirty="0"/>
              <a:t>表情特徴量を用いた機械学習によるせん妄判別手法を開発する</a:t>
            </a:r>
            <a:endParaRPr lang="en-US" altLang="ja-JP" dirty="0"/>
          </a:p>
          <a:p>
            <a:pPr marL="342900" indent="-342900">
              <a:buFont typeface="Wingdings" panose="05000000000000000000" pitchFamily="2" charset="2"/>
              <a:buChar char="l"/>
            </a:pPr>
            <a:r>
              <a:rPr lang="ja-JP" altLang="en-US" dirty="0"/>
              <a:t>データセットの構築</a:t>
            </a:r>
            <a:endParaRPr lang="en-US" altLang="ja-JP" dirty="0"/>
          </a:p>
          <a:p>
            <a:r>
              <a:rPr lang="en-US" altLang="ja-JP" dirty="0"/>
              <a:t>   -</a:t>
            </a:r>
            <a:r>
              <a:rPr lang="ja-JP" altLang="en-US" dirty="0"/>
              <a:t>被験者数を</a:t>
            </a:r>
            <a:r>
              <a:rPr lang="en-US" altLang="ja-JP" dirty="0"/>
              <a:t>10</a:t>
            </a:r>
            <a:r>
              <a:rPr lang="ja-JP" altLang="en-US" dirty="0"/>
              <a:t>名増加させ、特徴量を構造化</a:t>
            </a:r>
            <a:endParaRPr lang="en-US" altLang="ja-JP" dirty="0"/>
          </a:p>
          <a:p>
            <a:r>
              <a:rPr lang="ja-JP" altLang="en-US" dirty="0"/>
              <a:t>　 </a:t>
            </a:r>
            <a:r>
              <a:rPr lang="en-US" altLang="ja-JP" dirty="0"/>
              <a:t>-</a:t>
            </a:r>
            <a:r>
              <a:rPr lang="ja-JP" altLang="en-US" dirty="0"/>
              <a:t>撮影環境（手振れ、明るさ）を揃える工夫</a:t>
            </a:r>
            <a:endParaRPr lang="en-US" altLang="ja-JP" dirty="0"/>
          </a:p>
          <a:p>
            <a:endParaRPr lang="en-US" altLang="ja-JP" dirty="0"/>
          </a:p>
          <a:p>
            <a:pPr marL="342900" indent="-342900">
              <a:buFont typeface="Wingdings" panose="05000000000000000000" pitchFamily="2" charset="2"/>
              <a:buChar char="l"/>
            </a:pPr>
            <a:r>
              <a:rPr lang="ja-JP" altLang="en-US" dirty="0"/>
              <a:t>最も高精度に判別できる手法の組み合わせの探索</a:t>
            </a:r>
            <a:br>
              <a:rPr lang="en-US" altLang="ja-JP" dirty="0"/>
            </a:br>
            <a:r>
              <a:rPr lang="en-US" altLang="ja-JP" dirty="0"/>
              <a:t>-</a:t>
            </a:r>
            <a:r>
              <a:rPr lang="ja-JP" altLang="en-US" dirty="0"/>
              <a:t>特徴量</a:t>
            </a:r>
            <a:endParaRPr lang="en-US" altLang="ja-JP" dirty="0"/>
          </a:p>
          <a:p>
            <a:r>
              <a:rPr lang="ja-JP" altLang="en-US" dirty="0"/>
              <a:t>　 </a:t>
            </a:r>
            <a:r>
              <a:rPr lang="en-US" altLang="ja-JP" dirty="0"/>
              <a:t>-</a:t>
            </a:r>
            <a:r>
              <a:rPr lang="ja-JP" altLang="en-US" dirty="0"/>
              <a:t>機械学習手法</a:t>
            </a:r>
            <a:endParaRPr lang="en-US" altLang="ja-JP" dirty="0"/>
          </a:p>
          <a:p>
            <a:r>
              <a:rPr lang="ja-JP" altLang="en-US" dirty="0"/>
              <a:t>　 </a:t>
            </a:r>
            <a:r>
              <a:rPr lang="en-US" altLang="ja-JP" dirty="0"/>
              <a:t>-</a:t>
            </a:r>
            <a:r>
              <a:rPr lang="ja-JP" altLang="en-US" dirty="0"/>
              <a:t>パラメータチューニング</a:t>
            </a:r>
            <a:endParaRPr lang="en-US" altLang="ja-JP" dirty="0"/>
          </a:p>
          <a:p>
            <a:pPr marL="342900" indent="-342900">
              <a:buFont typeface="Wingdings" panose="05000000000000000000" pitchFamily="2" charset="2"/>
              <a:buChar char="l"/>
            </a:pPr>
            <a:endParaRPr lang="en-US" altLang="ja-JP" dirty="0"/>
          </a:p>
          <a:p>
            <a:br>
              <a:rPr lang="en-US" altLang="ja-JP" dirty="0"/>
            </a:br>
            <a:endParaRPr lang="en-US" altLang="ja-JP" dirty="0"/>
          </a:p>
          <a:p>
            <a:endParaRPr lang="en-US" altLang="ja-JP" dirty="0"/>
          </a:p>
        </p:txBody>
      </p:sp>
      <p:sp>
        <p:nvSpPr>
          <p:cNvPr id="4" name="テキスト プレースホルダー 3">
            <a:extLst>
              <a:ext uri="{FF2B5EF4-FFF2-40B4-BE49-F238E27FC236}">
                <a16:creationId xmlns:a16="http://schemas.microsoft.com/office/drawing/2014/main" id="{B1DDAA87-33CD-13F1-80F5-99ED434D8BEF}"/>
              </a:ext>
            </a:extLst>
          </p:cNvPr>
          <p:cNvSpPr>
            <a:spLocks noGrp="1"/>
          </p:cNvSpPr>
          <p:nvPr>
            <p:ph type="body" sz="half" idx="13"/>
          </p:nvPr>
        </p:nvSpPr>
        <p:spPr/>
        <p:txBody>
          <a:bodyPr/>
          <a:lstStyle/>
          <a:p>
            <a:endParaRPr lang="ja-JP" altLang="en-US"/>
          </a:p>
        </p:txBody>
      </p:sp>
    </p:spTree>
    <p:extLst>
      <p:ext uri="{BB962C8B-B14F-4D97-AF65-F5344CB8AC3E}">
        <p14:creationId xmlns:p14="http://schemas.microsoft.com/office/powerpoint/2010/main" val="2592786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D1FBB1-5B83-F0A1-7AC1-CED04B28B6B4}"/>
              </a:ext>
            </a:extLst>
          </p:cNvPr>
          <p:cNvSpPr>
            <a:spLocks noGrp="1"/>
          </p:cNvSpPr>
          <p:nvPr>
            <p:ph type="title"/>
          </p:nvPr>
        </p:nvSpPr>
        <p:spPr/>
        <p:txBody>
          <a:bodyPr/>
          <a:lstStyle/>
          <a:p>
            <a:r>
              <a:rPr kumimoji="1" lang="ja-JP" altLang="en-US" dirty="0"/>
              <a:t>収録した表情データセット</a:t>
            </a:r>
          </a:p>
        </p:txBody>
      </p:sp>
      <p:sp>
        <p:nvSpPr>
          <p:cNvPr id="4" name="テキスト プレースホルダー 3">
            <a:extLst>
              <a:ext uri="{FF2B5EF4-FFF2-40B4-BE49-F238E27FC236}">
                <a16:creationId xmlns:a16="http://schemas.microsoft.com/office/drawing/2014/main" id="{15A1DB4C-90E4-9118-1A45-CA941321C7FE}"/>
              </a:ext>
            </a:extLst>
          </p:cNvPr>
          <p:cNvSpPr>
            <a:spLocks noGrp="1"/>
          </p:cNvSpPr>
          <p:nvPr>
            <p:ph type="body" sz="half" idx="13"/>
          </p:nvPr>
        </p:nvSpPr>
        <p:spPr>
          <a:xfrm>
            <a:off x="1055688" y="6858000"/>
            <a:ext cx="7668000" cy="650050"/>
          </a:xfrm>
        </p:spPr>
        <p:txBody>
          <a:bodyPr/>
          <a:lstStyle/>
          <a:p>
            <a:r>
              <a:rPr lang="en-US" altLang="ja-JP" b="0" i="0" dirty="0">
                <a:solidFill>
                  <a:srgbClr val="212121"/>
                </a:solidFill>
                <a:effectLst/>
                <a:latin typeface="Gentium Basic"/>
              </a:rPr>
              <a:t>[6]</a:t>
            </a:r>
            <a:r>
              <a:rPr lang="ja-JP" altLang="en-US" b="0" i="0" dirty="0">
                <a:solidFill>
                  <a:srgbClr val="212121"/>
                </a:solidFill>
                <a:effectLst/>
                <a:latin typeface="Gentium Basic"/>
              </a:rPr>
              <a:t>花田 悠一郎</a:t>
            </a:r>
            <a:r>
              <a:rPr lang="en-US" altLang="ja-JP" b="0" i="0" dirty="0">
                <a:solidFill>
                  <a:srgbClr val="212121"/>
                </a:solidFill>
                <a:effectLst/>
                <a:latin typeface="Gentium Basic"/>
              </a:rPr>
              <a:t>, </a:t>
            </a:r>
            <a:r>
              <a:rPr lang="ja-JP" altLang="en-US" b="0" i="0" dirty="0">
                <a:solidFill>
                  <a:srgbClr val="212121"/>
                </a:solidFill>
                <a:effectLst/>
                <a:latin typeface="Gentium Basic"/>
              </a:rPr>
              <a:t>松本 吉央</a:t>
            </a:r>
            <a:r>
              <a:rPr lang="en-US" altLang="ja-JP" b="0" i="0" dirty="0">
                <a:solidFill>
                  <a:srgbClr val="212121"/>
                </a:solidFill>
                <a:effectLst/>
                <a:latin typeface="Gentium Basic"/>
              </a:rPr>
              <a:t>, </a:t>
            </a:r>
            <a:r>
              <a:rPr lang="ja-JP" altLang="en-US" b="0" i="0" dirty="0">
                <a:solidFill>
                  <a:srgbClr val="212121"/>
                </a:solidFill>
                <a:effectLst/>
                <a:latin typeface="Gentium Basic"/>
              </a:rPr>
              <a:t>久恒 辰博</a:t>
            </a:r>
            <a:r>
              <a:rPr lang="en-US" altLang="ja-JP" b="0" i="0" dirty="0">
                <a:solidFill>
                  <a:srgbClr val="212121"/>
                </a:solidFill>
                <a:effectLst/>
                <a:latin typeface="Gentium Basic"/>
              </a:rPr>
              <a:t>, </a:t>
            </a:r>
            <a:r>
              <a:rPr lang="ja-JP" altLang="en-US" b="0" i="0" dirty="0">
                <a:solidFill>
                  <a:srgbClr val="212121"/>
                </a:solidFill>
                <a:effectLst/>
                <a:latin typeface="Gentium Basic"/>
              </a:rPr>
              <a:t>櫻井 圭介</a:t>
            </a:r>
            <a:r>
              <a:rPr lang="en-US" altLang="ja-JP" b="0" i="0" dirty="0">
                <a:solidFill>
                  <a:srgbClr val="212121"/>
                </a:solidFill>
                <a:effectLst/>
                <a:latin typeface="Gentium Basic"/>
              </a:rPr>
              <a:t>, "</a:t>
            </a:r>
            <a:r>
              <a:rPr lang="ja-JP" altLang="en-US" b="0" i="0" dirty="0">
                <a:solidFill>
                  <a:srgbClr val="212121"/>
                </a:solidFill>
                <a:effectLst/>
                <a:latin typeface="Gentium Basic"/>
              </a:rPr>
              <a:t>対話ロボットを用いて認知機能を推定する手法の研究</a:t>
            </a:r>
            <a:r>
              <a:rPr lang="en-US" altLang="ja-JP" b="0" i="0" dirty="0">
                <a:solidFill>
                  <a:srgbClr val="212121"/>
                </a:solidFill>
                <a:effectLst/>
                <a:latin typeface="Gentium Basic"/>
              </a:rPr>
              <a:t>", </a:t>
            </a:r>
            <a:r>
              <a:rPr lang="ja-JP" altLang="en-US" b="0" i="1" dirty="0">
                <a:solidFill>
                  <a:srgbClr val="212121"/>
                </a:solidFill>
                <a:effectLst/>
                <a:latin typeface="Gentium Basic"/>
              </a:rPr>
              <a:t>第</a:t>
            </a:r>
            <a:r>
              <a:rPr lang="en-US" altLang="ja-JP" b="0" i="1" dirty="0">
                <a:solidFill>
                  <a:srgbClr val="212121"/>
                </a:solidFill>
                <a:effectLst/>
                <a:latin typeface="Gentium Basic"/>
              </a:rPr>
              <a:t>24</a:t>
            </a:r>
            <a:r>
              <a:rPr lang="ja-JP" altLang="en-US" b="0" i="1" dirty="0">
                <a:solidFill>
                  <a:srgbClr val="212121"/>
                </a:solidFill>
                <a:effectLst/>
                <a:latin typeface="Gentium Basic"/>
              </a:rPr>
              <a:t>回計測自動制御学会システムインテグレーション部門講演会（</a:t>
            </a:r>
            <a:r>
              <a:rPr lang="en-US" altLang="ja-JP" b="0" i="1" dirty="0">
                <a:solidFill>
                  <a:srgbClr val="212121"/>
                </a:solidFill>
                <a:effectLst/>
                <a:latin typeface="Gentium Basic"/>
              </a:rPr>
              <a:t>SI2023</a:t>
            </a:r>
            <a:r>
              <a:rPr lang="ja-JP" altLang="en-US" b="0" i="1" dirty="0">
                <a:solidFill>
                  <a:srgbClr val="212121"/>
                </a:solidFill>
                <a:effectLst/>
                <a:latin typeface="Gentium Basic"/>
              </a:rPr>
              <a:t>）</a:t>
            </a:r>
            <a:r>
              <a:rPr lang="en-US" altLang="ja-JP" b="0" i="0" dirty="0">
                <a:solidFill>
                  <a:srgbClr val="212121"/>
                </a:solidFill>
                <a:effectLst/>
                <a:latin typeface="Gentium Basic"/>
              </a:rPr>
              <a:t>, pp. 2408-2411, </a:t>
            </a:r>
            <a:r>
              <a:rPr lang="ja-JP" altLang="en-US" b="0" i="0" dirty="0">
                <a:solidFill>
                  <a:srgbClr val="212121"/>
                </a:solidFill>
                <a:effectLst/>
                <a:latin typeface="Gentium Basic"/>
              </a:rPr>
              <a:t>新潟</a:t>
            </a:r>
            <a:r>
              <a:rPr lang="en-US" altLang="ja-JP" b="0" i="0" dirty="0">
                <a:solidFill>
                  <a:srgbClr val="212121"/>
                </a:solidFill>
                <a:effectLst/>
                <a:latin typeface="Gentium Basic"/>
              </a:rPr>
              <a:t>, 2023.</a:t>
            </a:r>
          </a:p>
          <a:p>
            <a:endParaRPr kumimoji="1" lang="ja-JP" altLang="en-US" dirty="0"/>
          </a:p>
        </p:txBody>
      </p:sp>
      <p:sp>
        <p:nvSpPr>
          <p:cNvPr id="5" name="テキスト プレースホルダー 4">
            <a:extLst>
              <a:ext uri="{FF2B5EF4-FFF2-40B4-BE49-F238E27FC236}">
                <a16:creationId xmlns:a16="http://schemas.microsoft.com/office/drawing/2014/main" id="{E3CF39CA-2D2B-BCEC-1529-4F516FDE302D}"/>
              </a:ext>
            </a:extLst>
          </p:cNvPr>
          <p:cNvSpPr>
            <a:spLocks noGrp="1"/>
          </p:cNvSpPr>
          <p:nvPr>
            <p:ph type="body" sz="quarter" idx="14"/>
          </p:nvPr>
        </p:nvSpPr>
        <p:spPr>
          <a:xfrm>
            <a:off x="1055688" y="1299411"/>
            <a:ext cx="10655300" cy="5039772"/>
          </a:xfrm>
        </p:spPr>
        <p:txBody>
          <a:bodyPr/>
          <a:lstStyle/>
          <a:p>
            <a:r>
              <a:rPr kumimoji="1" lang="ja-JP" altLang="en-US" dirty="0"/>
              <a:t>国立がん研究センターの</a:t>
            </a:r>
            <a:r>
              <a:rPr lang="ja-JP" altLang="en-US" dirty="0"/>
              <a:t>医療関係者と入院患者の会話場面を収録</a:t>
            </a:r>
            <a:endParaRPr lang="en-US" altLang="ja-JP" dirty="0"/>
          </a:p>
          <a:p>
            <a:pPr marL="342900" indent="-342900">
              <a:buFont typeface="Wingdings" panose="05000000000000000000" pitchFamily="2" charset="2"/>
              <a:buChar char="l"/>
            </a:pPr>
            <a:r>
              <a:rPr lang="ja-JP" altLang="en-US" dirty="0"/>
              <a:t>患者数 ： </a:t>
            </a:r>
            <a:r>
              <a:rPr lang="en-US" altLang="ja-JP" dirty="0"/>
              <a:t>31</a:t>
            </a:r>
            <a:r>
              <a:rPr lang="ja-JP" altLang="en-US" dirty="0"/>
              <a:t>名（せん妄患者 ： </a:t>
            </a:r>
            <a:r>
              <a:rPr lang="en-US" altLang="ja-JP" dirty="0"/>
              <a:t>12</a:t>
            </a:r>
            <a:r>
              <a:rPr lang="ja-JP" altLang="en-US" dirty="0"/>
              <a:t>名、非せん妄患者 ： </a:t>
            </a:r>
            <a:r>
              <a:rPr lang="en-US" altLang="ja-JP" dirty="0"/>
              <a:t>19</a:t>
            </a:r>
            <a:r>
              <a:rPr lang="ja-JP" altLang="en-US" dirty="0"/>
              <a:t>名）</a:t>
            </a:r>
            <a:endParaRPr lang="en-US" altLang="ja-JP" dirty="0"/>
          </a:p>
          <a:p>
            <a:pPr marL="342900" indent="-342900">
              <a:lnSpc>
                <a:spcPct val="100000"/>
              </a:lnSpc>
              <a:buFont typeface="Wingdings" panose="05000000000000000000" pitchFamily="2" charset="2"/>
              <a:buChar char="l"/>
            </a:pPr>
            <a:r>
              <a:rPr kumimoji="1" lang="ja-JP" altLang="en-US" dirty="0"/>
              <a:t>動画長 ： </a:t>
            </a:r>
            <a:r>
              <a:rPr lang="en-US" altLang="ja-JP" dirty="0"/>
              <a:t>3</a:t>
            </a:r>
            <a:r>
              <a:rPr kumimoji="1" lang="ja-JP" altLang="en-US" dirty="0"/>
              <a:t>分程度</a:t>
            </a:r>
            <a:endParaRPr kumimoji="1" lang="en-US" altLang="ja-JP" dirty="0"/>
          </a:p>
          <a:p>
            <a:endParaRPr lang="en-US" altLang="ja-JP" dirty="0"/>
          </a:p>
          <a:p>
            <a:pPr marL="342900" indent="-342900">
              <a:buFont typeface="Wingdings" panose="05000000000000000000" pitchFamily="2" charset="2"/>
              <a:buChar char="l"/>
            </a:pPr>
            <a:r>
              <a:rPr kumimoji="1" lang="ja-JP" altLang="en-US" dirty="0"/>
              <a:t>会話場面例：</a:t>
            </a:r>
            <a:endParaRPr kumimoji="1" lang="en-US" altLang="ja-JP" dirty="0"/>
          </a:p>
          <a:p>
            <a:r>
              <a:rPr lang="ja-JP" altLang="en-US" dirty="0"/>
              <a:t>　　医療関係者→患者</a:t>
            </a:r>
            <a:r>
              <a:rPr lang="en-US" altLang="ja-JP" dirty="0"/>
              <a:t> </a:t>
            </a:r>
          </a:p>
          <a:p>
            <a:r>
              <a:rPr lang="en-US" altLang="ja-JP" dirty="0"/>
              <a:t>    </a:t>
            </a:r>
            <a:r>
              <a:rPr lang="ja-JP" altLang="en-US" dirty="0"/>
              <a:t>「痛みはありますか？」</a:t>
            </a:r>
            <a:endParaRPr lang="en-US" altLang="ja-JP" dirty="0"/>
          </a:p>
          <a:p>
            <a:r>
              <a:rPr lang="ja-JP" altLang="en-US" dirty="0"/>
              <a:t>　　患者→医療関係者</a:t>
            </a:r>
            <a:endParaRPr lang="en-US" altLang="ja-JP" dirty="0"/>
          </a:p>
          <a:p>
            <a:r>
              <a:rPr lang="en-US" altLang="ja-JP" dirty="0"/>
              <a:t>    </a:t>
            </a:r>
            <a:r>
              <a:rPr lang="ja-JP" altLang="en-US" dirty="0"/>
              <a:t>「今は痛みはありません。」</a:t>
            </a:r>
            <a:endParaRPr lang="en-US" altLang="ja-JP" dirty="0"/>
          </a:p>
          <a:p>
            <a:endParaRPr lang="en-US" altLang="ja-JP" dirty="0"/>
          </a:p>
          <a:p>
            <a:endParaRPr lang="en-US" altLang="ja-JP" dirty="0"/>
          </a:p>
          <a:p>
            <a:endParaRPr lang="en-US" altLang="ja-JP" dirty="0"/>
          </a:p>
        </p:txBody>
      </p:sp>
      <p:pic>
        <p:nvPicPr>
          <p:cNvPr id="7" name="図 6" descr="ベッドに寝ている男性&#10;&#10;自動的に生成された説明">
            <a:extLst>
              <a:ext uri="{FF2B5EF4-FFF2-40B4-BE49-F238E27FC236}">
                <a16:creationId xmlns:a16="http://schemas.microsoft.com/office/drawing/2014/main" id="{7696F475-1D7F-B3F8-4506-CA12BD79C6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429000"/>
            <a:ext cx="4508543" cy="2521162"/>
          </a:xfrm>
          <a:prstGeom prst="rect">
            <a:avLst/>
          </a:prstGeom>
        </p:spPr>
      </p:pic>
    </p:spTree>
    <p:extLst>
      <p:ext uri="{BB962C8B-B14F-4D97-AF65-F5344CB8AC3E}">
        <p14:creationId xmlns:p14="http://schemas.microsoft.com/office/powerpoint/2010/main" val="621001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781AC9-BA3D-40C9-D625-412DF7931AE0}"/>
              </a:ext>
            </a:extLst>
          </p:cNvPr>
          <p:cNvSpPr>
            <a:spLocks noGrp="1"/>
          </p:cNvSpPr>
          <p:nvPr>
            <p:ph type="title"/>
          </p:nvPr>
        </p:nvSpPr>
        <p:spPr/>
        <p:txBody>
          <a:bodyPr/>
          <a:lstStyle/>
          <a:p>
            <a:r>
              <a:rPr lang="ja-JP" altLang="en-US" dirty="0"/>
              <a:t>表情特徴量</a:t>
            </a:r>
            <a:r>
              <a:rPr kumimoji="1" lang="ja-JP" altLang="en-US" dirty="0"/>
              <a:t>として使用する</a:t>
            </a:r>
            <a:r>
              <a:rPr lang="ja-JP" altLang="en-US" dirty="0"/>
              <a:t>会話</a:t>
            </a:r>
            <a:r>
              <a:rPr kumimoji="1" lang="ja-JP" altLang="en-US" dirty="0"/>
              <a:t>区間</a:t>
            </a:r>
          </a:p>
        </p:txBody>
      </p:sp>
      <p:sp>
        <p:nvSpPr>
          <p:cNvPr id="3" name="テキスト プレースホルダー 2">
            <a:extLst>
              <a:ext uri="{FF2B5EF4-FFF2-40B4-BE49-F238E27FC236}">
                <a16:creationId xmlns:a16="http://schemas.microsoft.com/office/drawing/2014/main" id="{526D5ABE-1F0C-791E-F10C-B1CFB2EE5750}"/>
              </a:ext>
            </a:extLst>
          </p:cNvPr>
          <p:cNvSpPr>
            <a:spLocks noGrp="1"/>
          </p:cNvSpPr>
          <p:nvPr>
            <p:ph type="body" sz="half" idx="12"/>
          </p:nvPr>
        </p:nvSpPr>
        <p:spPr>
          <a:xfrm>
            <a:off x="1055688" y="1223999"/>
            <a:ext cx="10655300" cy="1851276"/>
          </a:xfrm>
        </p:spPr>
        <p:txBody>
          <a:bodyPr/>
          <a:lstStyle/>
          <a:p>
            <a:r>
              <a:rPr kumimoji="1" lang="ja-JP" altLang="en-US" sz="2400" dirty="0"/>
              <a:t>医療関係者と患者の会話場面で使用する区間の検討</a:t>
            </a:r>
            <a:endParaRPr kumimoji="1" lang="en-US" altLang="ja-JP" sz="2400" dirty="0"/>
          </a:p>
          <a:p>
            <a:pPr marL="457200" indent="-457200">
              <a:buFont typeface="Wingdings" panose="05000000000000000000" pitchFamily="2" charset="2"/>
              <a:buChar char="l"/>
            </a:pPr>
            <a:r>
              <a:rPr kumimoji="1" lang="ja-JP" altLang="en-US" sz="2400" dirty="0"/>
              <a:t>患者の発話</a:t>
            </a:r>
            <a:r>
              <a:rPr lang="ja-JP" altLang="en-US" sz="2400" dirty="0"/>
              <a:t>区間</a:t>
            </a:r>
            <a:r>
              <a:rPr kumimoji="1" lang="ja-JP" altLang="en-US" sz="2400" dirty="0"/>
              <a:t>の先頭</a:t>
            </a:r>
            <a:r>
              <a:rPr kumimoji="1" lang="en-US" altLang="ja-JP" sz="2400" dirty="0">
                <a:latin typeface="+mj-lt"/>
              </a:rPr>
              <a:t>10</a:t>
            </a:r>
            <a:r>
              <a:rPr kumimoji="1" lang="ja-JP" altLang="en-US" sz="2400" dirty="0">
                <a:latin typeface="+mj-lt"/>
              </a:rPr>
              <a:t>フレーム（</a:t>
            </a:r>
            <a:r>
              <a:rPr kumimoji="1" lang="en-US" altLang="ja-JP" sz="2400" dirty="0">
                <a:latin typeface="+mj-lt"/>
              </a:rPr>
              <a:t>0.3</a:t>
            </a:r>
            <a:r>
              <a:rPr kumimoji="1" lang="ja-JP" altLang="en-US" sz="2400" dirty="0">
                <a:latin typeface="+mj-lt"/>
              </a:rPr>
              <a:t>秒）</a:t>
            </a:r>
            <a:r>
              <a:rPr kumimoji="1" lang="ja-JP" altLang="en-US" sz="2400" dirty="0"/>
              <a:t>もしくは</a:t>
            </a:r>
            <a:r>
              <a:rPr kumimoji="1" lang="en-US" altLang="ja-JP" sz="2400" dirty="0">
                <a:latin typeface="+mj-lt"/>
              </a:rPr>
              <a:t>30</a:t>
            </a:r>
            <a:r>
              <a:rPr kumimoji="1" lang="ja-JP" altLang="en-US" sz="2400" dirty="0"/>
              <a:t>フレーム（</a:t>
            </a:r>
            <a:r>
              <a:rPr lang="ja-JP" altLang="en-US" sz="2400" dirty="0"/>
              <a:t>１</a:t>
            </a:r>
            <a:r>
              <a:rPr kumimoji="1" lang="ja-JP" altLang="en-US" sz="2400" dirty="0"/>
              <a:t>秒）を使用</a:t>
            </a:r>
            <a:endParaRPr kumimoji="1" lang="en-US" altLang="ja-JP" sz="2400" dirty="0"/>
          </a:p>
          <a:p>
            <a:r>
              <a:rPr kumimoji="1" lang="en-US" altLang="ja-JP" sz="2400" dirty="0"/>
              <a:t>       -</a:t>
            </a:r>
            <a:r>
              <a:rPr lang="ja-JP" altLang="en-US" sz="2400" dirty="0"/>
              <a:t>患者の発話区間が最小で約</a:t>
            </a:r>
            <a:r>
              <a:rPr lang="en-US" altLang="ja-JP" sz="2400" dirty="0">
                <a:latin typeface="+mj-lt"/>
              </a:rPr>
              <a:t>30</a:t>
            </a:r>
            <a:r>
              <a:rPr lang="ja-JP" altLang="en-US" sz="2400" dirty="0"/>
              <a:t>フレーム</a:t>
            </a:r>
            <a:endParaRPr kumimoji="1" lang="en-US" altLang="ja-JP" sz="2400" dirty="0"/>
          </a:p>
          <a:p>
            <a:r>
              <a:rPr kumimoji="1" lang="ja-JP" altLang="en-US" sz="2400" dirty="0"/>
              <a:t>       </a:t>
            </a:r>
            <a:r>
              <a:rPr kumimoji="1" lang="en-US" altLang="ja-JP" sz="2400" dirty="0"/>
              <a:t>-</a:t>
            </a:r>
            <a:r>
              <a:rPr kumimoji="1" lang="ja-JP" altLang="en-US" sz="2400" dirty="0"/>
              <a:t>発話区間をアノテーションツール（</a:t>
            </a:r>
            <a:r>
              <a:rPr kumimoji="1" lang="en-US" altLang="ja-JP" sz="2400" dirty="0">
                <a:latin typeface="+mj-lt"/>
              </a:rPr>
              <a:t>ELAN</a:t>
            </a:r>
            <a:r>
              <a:rPr kumimoji="1" lang="ja-JP" altLang="en-US" sz="2400" dirty="0">
                <a:latin typeface="+mj-lt"/>
              </a:rPr>
              <a:t>）</a:t>
            </a:r>
            <a:r>
              <a:rPr kumimoji="1" lang="en-US" altLang="ja-JP" sz="1000" dirty="0">
                <a:latin typeface="+mj-lt"/>
              </a:rPr>
              <a:t>[1]</a:t>
            </a:r>
            <a:r>
              <a:rPr kumimoji="1" lang="ja-JP" altLang="en-US" sz="2400" dirty="0"/>
              <a:t>を使用してラベル付け</a:t>
            </a:r>
          </a:p>
        </p:txBody>
      </p:sp>
      <p:sp>
        <p:nvSpPr>
          <p:cNvPr id="4" name="テキスト プレースホルダー 3">
            <a:extLst>
              <a:ext uri="{FF2B5EF4-FFF2-40B4-BE49-F238E27FC236}">
                <a16:creationId xmlns:a16="http://schemas.microsoft.com/office/drawing/2014/main" id="{DA4CB6EC-0904-E525-6080-E285816119A5}"/>
              </a:ext>
            </a:extLst>
          </p:cNvPr>
          <p:cNvSpPr>
            <a:spLocks noGrp="1"/>
          </p:cNvSpPr>
          <p:nvPr>
            <p:ph type="body" sz="half" idx="13"/>
          </p:nvPr>
        </p:nvSpPr>
        <p:spPr>
          <a:xfrm>
            <a:off x="1068388" y="6535369"/>
            <a:ext cx="7668000" cy="241285"/>
          </a:xfrm>
        </p:spPr>
        <p:txBody>
          <a:bodyPr/>
          <a:lstStyle/>
          <a:p>
            <a:r>
              <a:rPr kumimoji="1" lang="en-US" altLang="ja-JP" sz="1400" dirty="0"/>
              <a:t>[1]:https://archive.mpi.nl/</a:t>
            </a:r>
            <a:r>
              <a:rPr kumimoji="1" lang="en-US" altLang="ja-JP" sz="1400" dirty="0" err="1"/>
              <a:t>tla</a:t>
            </a:r>
            <a:r>
              <a:rPr kumimoji="1" lang="en-US" altLang="ja-JP" sz="1400" dirty="0"/>
              <a:t>/elan/</a:t>
            </a:r>
            <a:endParaRPr kumimoji="1" lang="ja-JP" altLang="en-US" sz="1400" dirty="0"/>
          </a:p>
        </p:txBody>
      </p:sp>
      <p:pic>
        <p:nvPicPr>
          <p:cNvPr id="19" name="図 18" descr="グラフィカル ユーザー インターフェイス, テキスト, アプリケーション, メール&#10;&#10;自動的に生成された説明">
            <a:extLst>
              <a:ext uri="{FF2B5EF4-FFF2-40B4-BE49-F238E27FC236}">
                <a16:creationId xmlns:a16="http://schemas.microsoft.com/office/drawing/2014/main" id="{678ABD87-BE19-2B04-F11D-D7656FC60D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4329" y="3079078"/>
            <a:ext cx="7483342" cy="3456291"/>
          </a:xfrm>
          <a:prstGeom prst="rect">
            <a:avLst/>
          </a:prstGeom>
        </p:spPr>
      </p:pic>
    </p:spTree>
    <p:extLst>
      <p:ext uri="{BB962C8B-B14F-4D97-AF65-F5344CB8AC3E}">
        <p14:creationId xmlns:p14="http://schemas.microsoft.com/office/powerpoint/2010/main" val="3913471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12D772-EDA9-9E1A-960F-C8479A1F5771}"/>
              </a:ext>
            </a:extLst>
          </p:cNvPr>
          <p:cNvSpPr>
            <a:spLocks noGrp="1"/>
          </p:cNvSpPr>
          <p:nvPr>
            <p:ph type="title"/>
          </p:nvPr>
        </p:nvSpPr>
        <p:spPr/>
        <p:txBody>
          <a:bodyPr/>
          <a:lstStyle/>
          <a:p>
            <a:r>
              <a:rPr lang="ja-JP" altLang="en-US" dirty="0"/>
              <a:t>撮影環境の検証（理科大リビングラボ）</a:t>
            </a:r>
            <a:endParaRPr kumimoji="1" lang="ja-JP" altLang="en-US" dirty="0"/>
          </a:p>
        </p:txBody>
      </p:sp>
      <p:sp>
        <p:nvSpPr>
          <p:cNvPr id="3" name="テキスト プレースホルダー 2">
            <a:extLst>
              <a:ext uri="{FF2B5EF4-FFF2-40B4-BE49-F238E27FC236}">
                <a16:creationId xmlns:a16="http://schemas.microsoft.com/office/drawing/2014/main" id="{151BB0F7-675F-D7F2-BADC-0688A06BE76F}"/>
              </a:ext>
            </a:extLst>
          </p:cNvPr>
          <p:cNvSpPr>
            <a:spLocks noGrp="1"/>
          </p:cNvSpPr>
          <p:nvPr>
            <p:ph type="body" sz="half" idx="12"/>
          </p:nvPr>
        </p:nvSpPr>
        <p:spPr>
          <a:xfrm>
            <a:off x="1055688" y="1116058"/>
            <a:ext cx="10655300" cy="2294474"/>
          </a:xfrm>
        </p:spPr>
        <p:txBody>
          <a:bodyPr/>
          <a:lstStyle/>
          <a:p>
            <a:r>
              <a:rPr lang="ja-JP" altLang="en-US" sz="2400" dirty="0"/>
              <a:t>国立</a:t>
            </a:r>
            <a:r>
              <a:rPr kumimoji="1" lang="ja-JP" altLang="en-US" sz="2400" dirty="0"/>
              <a:t>がん研究センターでの会話場面の環境で表情特徴が適切に取れているかの検証</a:t>
            </a:r>
            <a:endParaRPr kumimoji="1" lang="en-US" altLang="ja-JP" sz="2400" dirty="0"/>
          </a:p>
          <a:p>
            <a:pPr marL="457200" indent="-457200">
              <a:buFont typeface="Wingdings" panose="05000000000000000000" pitchFamily="2" charset="2"/>
              <a:buChar char="l"/>
            </a:pPr>
            <a:r>
              <a:rPr kumimoji="1" lang="ja-JP" altLang="en-US" sz="2400" dirty="0"/>
              <a:t>明るさ</a:t>
            </a:r>
            <a:r>
              <a:rPr kumimoji="1" lang="en-US" altLang="ja-JP" sz="2400" dirty="0">
                <a:latin typeface="+mj-lt"/>
              </a:rPr>
              <a:t>17.5</a:t>
            </a:r>
            <a:r>
              <a:rPr kumimoji="1" lang="ja-JP" altLang="en-US" sz="2400" dirty="0">
                <a:latin typeface="+mj-lt"/>
              </a:rPr>
              <a:t>～</a:t>
            </a:r>
            <a:r>
              <a:rPr lang="en-US" altLang="ja-JP" sz="2400" dirty="0">
                <a:latin typeface="+mj-lt"/>
              </a:rPr>
              <a:t>520.7</a:t>
            </a:r>
            <a:r>
              <a:rPr kumimoji="1" lang="en-US" altLang="ja-JP" sz="2400" dirty="0">
                <a:latin typeface="+mj-lt"/>
              </a:rPr>
              <a:t>LUX</a:t>
            </a:r>
            <a:r>
              <a:rPr kumimoji="1" lang="ja-JP" altLang="en-US" sz="2400" dirty="0"/>
              <a:t>の範囲、手持ち撮影での表情特徴の取得</a:t>
            </a:r>
            <a:r>
              <a:rPr lang="ja-JP" altLang="en-US" sz="2400" dirty="0"/>
              <a:t>が</a:t>
            </a:r>
            <a:endParaRPr lang="en-US" altLang="ja-JP" sz="2400" dirty="0"/>
          </a:p>
          <a:p>
            <a:r>
              <a:rPr kumimoji="1" lang="en-US" altLang="ja-JP" sz="2400" dirty="0"/>
              <a:t>       </a:t>
            </a:r>
            <a:r>
              <a:rPr kumimoji="1" lang="ja-JP" altLang="en-US" sz="2400" dirty="0"/>
              <a:t>可能</a:t>
            </a:r>
            <a:r>
              <a:rPr lang="ja-JP" altLang="en-US" sz="2400" dirty="0"/>
              <a:t>なことを</a:t>
            </a:r>
            <a:r>
              <a:rPr kumimoji="1" lang="ja-JP" altLang="en-US" sz="2400" dirty="0"/>
              <a:t>確認</a:t>
            </a:r>
            <a:endParaRPr kumimoji="1" lang="en-US" altLang="ja-JP" sz="2400" dirty="0"/>
          </a:p>
          <a:p>
            <a:r>
              <a:rPr lang="ja-JP" altLang="en-US" sz="2400" dirty="0"/>
              <a:t>       </a:t>
            </a:r>
            <a:r>
              <a:rPr lang="en-US" altLang="ja-JP" sz="2400" dirty="0"/>
              <a:t>-</a:t>
            </a:r>
            <a:r>
              <a:rPr lang="ja-JP" altLang="en-US" sz="2400" dirty="0"/>
              <a:t>窓側、通路側の明るさの違いをおおむねカバー、手持ち撮影可能</a:t>
            </a:r>
            <a:endParaRPr kumimoji="1" lang="ja-JP" altLang="en-US" sz="2400" dirty="0"/>
          </a:p>
        </p:txBody>
      </p:sp>
      <p:sp>
        <p:nvSpPr>
          <p:cNvPr id="4" name="テキスト プレースホルダー 3">
            <a:extLst>
              <a:ext uri="{FF2B5EF4-FFF2-40B4-BE49-F238E27FC236}">
                <a16:creationId xmlns:a16="http://schemas.microsoft.com/office/drawing/2014/main" id="{53B59F9F-3AAE-B495-9C66-38CBBF2B567A}"/>
              </a:ext>
            </a:extLst>
          </p:cNvPr>
          <p:cNvSpPr>
            <a:spLocks noGrp="1"/>
          </p:cNvSpPr>
          <p:nvPr>
            <p:ph type="body" sz="half" idx="13"/>
          </p:nvPr>
        </p:nvSpPr>
        <p:spPr/>
        <p:txBody>
          <a:bodyPr/>
          <a:lstStyle/>
          <a:p>
            <a:endParaRPr kumimoji="1" lang="ja-JP" altLang="en-US"/>
          </a:p>
        </p:txBody>
      </p:sp>
      <p:pic>
        <p:nvPicPr>
          <p:cNvPr id="7" name="図 6">
            <a:extLst>
              <a:ext uri="{FF2B5EF4-FFF2-40B4-BE49-F238E27FC236}">
                <a16:creationId xmlns:a16="http://schemas.microsoft.com/office/drawing/2014/main" id="{8B32AC30-0D74-0B87-387D-ED73B041E9DF}"/>
              </a:ext>
            </a:extLst>
          </p:cNvPr>
          <p:cNvPicPr>
            <a:picLocks noChangeAspect="1"/>
          </p:cNvPicPr>
          <p:nvPr/>
        </p:nvPicPr>
        <p:blipFill>
          <a:blip r:embed="rId3"/>
          <a:stretch>
            <a:fillRect/>
          </a:stretch>
        </p:blipFill>
        <p:spPr>
          <a:xfrm>
            <a:off x="6861845" y="3990903"/>
            <a:ext cx="2161558" cy="2855192"/>
          </a:xfrm>
          <a:prstGeom prst="rect">
            <a:avLst/>
          </a:prstGeom>
        </p:spPr>
      </p:pic>
      <p:pic>
        <p:nvPicPr>
          <p:cNvPr id="8" name="コンテンツ プレースホルダー 11" descr="ベッドに横たわっている男&#10;&#10;低い精度で自動的に生成された説明">
            <a:extLst>
              <a:ext uri="{FF2B5EF4-FFF2-40B4-BE49-F238E27FC236}">
                <a16:creationId xmlns:a16="http://schemas.microsoft.com/office/drawing/2014/main" id="{992987ED-4F4E-788D-F68C-E5DCC07B0A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2710584" y="4324279"/>
            <a:ext cx="2882076" cy="2161557"/>
          </a:xfrm>
          <a:prstGeom prst="rect">
            <a:avLst/>
          </a:prstGeom>
        </p:spPr>
      </p:pic>
      <p:sp>
        <p:nvSpPr>
          <p:cNvPr id="5" name="テキスト ボックス 4">
            <a:extLst>
              <a:ext uri="{FF2B5EF4-FFF2-40B4-BE49-F238E27FC236}">
                <a16:creationId xmlns:a16="http://schemas.microsoft.com/office/drawing/2014/main" id="{69C9ECFC-69BF-A3AF-CC7A-63F47AE39CD1}"/>
              </a:ext>
            </a:extLst>
          </p:cNvPr>
          <p:cNvSpPr txBox="1"/>
          <p:nvPr/>
        </p:nvSpPr>
        <p:spPr>
          <a:xfrm>
            <a:off x="2686694" y="3464676"/>
            <a:ext cx="2929855" cy="461665"/>
          </a:xfrm>
          <a:prstGeom prst="rect">
            <a:avLst/>
          </a:prstGeom>
          <a:noFill/>
        </p:spPr>
        <p:txBody>
          <a:bodyPr wrap="square" rtlCol="0">
            <a:spAutoFit/>
          </a:bodyPr>
          <a:lstStyle/>
          <a:p>
            <a:r>
              <a:rPr lang="ja-JP" altLang="en-US" sz="2400" dirty="0"/>
              <a:t>明るい：</a:t>
            </a:r>
            <a:r>
              <a:rPr lang="en-US" altLang="ja-JP" sz="2400" dirty="0"/>
              <a:t>520.7Lux</a:t>
            </a:r>
            <a:endParaRPr kumimoji="1" lang="ja-JP" altLang="en-US" sz="2400" dirty="0"/>
          </a:p>
        </p:txBody>
      </p:sp>
      <p:sp>
        <p:nvSpPr>
          <p:cNvPr id="6" name="テキスト ボックス 5">
            <a:extLst>
              <a:ext uri="{FF2B5EF4-FFF2-40B4-BE49-F238E27FC236}">
                <a16:creationId xmlns:a16="http://schemas.microsoft.com/office/drawing/2014/main" id="{5A09EB22-4E34-04F3-1C24-DE6E27BD602E}"/>
              </a:ext>
            </a:extLst>
          </p:cNvPr>
          <p:cNvSpPr txBox="1"/>
          <p:nvPr/>
        </p:nvSpPr>
        <p:spPr>
          <a:xfrm>
            <a:off x="6682176" y="3464676"/>
            <a:ext cx="2341227" cy="461665"/>
          </a:xfrm>
          <a:prstGeom prst="rect">
            <a:avLst/>
          </a:prstGeom>
          <a:noFill/>
        </p:spPr>
        <p:txBody>
          <a:bodyPr wrap="square" rtlCol="0">
            <a:spAutoFit/>
          </a:bodyPr>
          <a:lstStyle/>
          <a:p>
            <a:r>
              <a:rPr kumimoji="1" lang="ja-JP" altLang="en-US" sz="2400" dirty="0"/>
              <a:t>暗い：</a:t>
            </a:r>
            <a:r>
              <a:rPr kumimoji="1" lang="en-US" altLang="ja-JP" sz="2400" dirty="0"/>
              <a:t>17.5Lux</a:t>
            </a:r>
            <a:endParaRPr kumimoji="1" lang="ja-JP" altLang="en-US" sz="2400" dirty="0"/>
          </a:p>
        </p:txBody>
      </p:sp>
    </p:spTree>
    <p:extLst>
      <p:ext uri="{BB962C8B-B14F-4D97-AF65-F5344CB8AC3E}">
        <p14:creationId xmlns:p14="http://schemas.microsoft.com/office/powerpoint/2010/main" val="3312313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56AF48-CBA0-9E1B-F2E3-693125440606}"/>
              </a:ext>
            </a:extLst>
          </p:cNvPr>
          <p:cNvSpPr>
            <a:spLocks noGrp="1"/>
          </p:cNvSpPr>
          <p:nvPr>
            <p:ph type="title"/>
          </p:nvPr>
        </p:nvSpPr>
        <p:spPr/>
        <p:txBody>
          <a:bodyPr/>
          <a:lstStyle/>
          <a:p>
            <a:r>
              <a:rPr lang="ja-JP" altLang="en-US" dirty="0"/>
              <a:t>データセットから表情情報の抽出と特徴量設計</a:t>
            </a:r>
            <a:endParaRPr kumimoji="1" lang="ja-JP" altLang="en-US" dirty="0"/>
          </a:p>
        </p:txBody>
      </p:sp>
      <p:sp>
        <p:nvSpPr>
          <p:cNvPr id="4" name="テキスト プレースホルダー 3">
            <a:extLst>
              <a:ext uri="{FF2B5EF4-FFF2-40B4-BE49-F238E27FC236}">
                <a16:creationId xmlns:a16="http://schemas.microsoft.com/office/drawing/2014/main" id="{4EBCA6E1-3BEE-B002-1FEF-2AF89EAE44B1}"/>
              </a:ext>
            </a:extLst>
          </p:cNvPr>
          <p:cNvSpPr>
            <a:spLocks noGrp="1"/>
          </p:cNvSpPr>
          <p:nvPr>
            <p:ph type="body" sz="half" idx="13"/>
          </p:nvPr>
        </p:nvSpPr>
        <p:spPr/>
        <p:txBody>
          <a:bodyPr/>
          <a:lstStyle/>
          <a:p>
            <a:endParaRPr kumimoji="1" lang="ja-JP" altLang="en-US"/>
          </a:p>
        </p:txBody>
      </p:sp>
      <p:sp>
        <p:nvSpPr>
          <p:cNvPr id="5" name="テキスト プレースホルダー 4">
            <a:extLst>
              <a:ext uri="{FF2B5EF4-FFF2-40B4-BE49-F238E27FC236}">
                <a16:creationId xmlns:a16="http://schemas.microsoft.com/office/drawing/2014/main" id="{BD81C472-2AB6-2480-5F8D-D4C4F244C20F}"/>
              </a:ext>
            </a:extLst>
          </p:cNvPr>
          <p:cNvSpPr>
            <a:spLocks noGrp="1"/>
          </p:cNvSpPr>
          <p:nvPr>
            <p:ph type="body" sz="quarter" idx="14"/>
          </p:nvPr>
        </p:nvSpPr>
        <p:spPr>
          <a:xfrm>
            <a:off x="1055688" y="1082002"/>
            <a:ext cx="6204428" cy="5131084"/>
          </a:xfrm>
        </p:spPr>
        <p:txBody>
          <a:bodyPr/>
          <a:lstStyle/>
          <a:p>
            <a:r>
              <a:rPr lang="ja-JP" altLang="en-US" dirty="0"/>
              <a:t>収録データに対して</a:t>
            </a:r>
            <a:r>
              <a:rPr lang="en-US" altLang="ja-JP" dirty="0"/>
              <a:t>Pyfeat</a:t>
            </a:r>
            <a:r>
              <a:rPr lang="en-US" altLang="ja-JP" sz="1000" dirty="0"/>
              <a:t>[Cheong et al., 2023]</a:t>
            </a:r>
            <a:r>
              <a:rPr lang="ja-JP" altLang="en-US" dirty="0"/>
              <a:t>を</a:t>
            </a:r>
            <a:endParaRPr lang="en-US" altLang="ja-JP" dirty="0"/>
          </a:p>
          <a:p>
            <a:r>
              <a:rPr lang="ja-JP" altLang="en-US" dirty="0"/>
              <a:t>用いて、</a:t>
            </a:r>
            <a:r>
              <a:rPr lang="en-US" altLang="ja-JP" dirty="0"/>
              <a:t>Facial Action Unit</a:t>
            </a:r>
            <a:r>
              <a:rPr lang="ja-JP" altLang="en-US" dirty="0"/>
              <a:t>（</a:t>
            </a:r>
            <a:r>
              <a:rPr lang="en-US" altLang="ja-JP" dirty="0"/>
              <a:t>AU</a:t>
            </a:r>
            <a:r>
              <a:rPr lang="ja-JP" altLang="en-US" dirty="0"/>
              <a:t>）を抽出</a:t>
            </a:r>
            <a:endParaRPr lang="en-US" altLang="ja-JP" dirty="0"/>
          </a:p>
          <a:p>
            <a:endParaRPr lang="en-US" altLang="ja-JP" sz="2000" dirty="0"/>
          </a:p>
          <a:p>
            <a:pPr marL="342900" indent="-342900">
              <a:buFont typeface="Wingdings" panose="05000000000000000000" pitchFamily="2" charset="2"/>
              <a:buChar char="l"/>
            </a:pPr>
            <a:r>
              <a:rPr lang="ja-JP" altLang="en-US" sz="2000" dirty="0"/>
              <a:t>下図は</a:t>
            </a:r>
            <a:r>
              <a:rPr lang="en-US" altLang="ja-JP" sz="2000" dirty="0"/>
              <a:t>Pyfeat</a:t>
            </a:r>
            <a:r>
              <a:rPr lang="ja-JP" altLang="en-US" sz="2000" dirty="0"/>
              <a:t>で取得可能な</a:t>
            </a:r>
            <a:r>
              <a:rPr lang="en-US" altLang="ja-JP" sz="2000" dirty="0"/>
              <a:t>20</a:t>
            </a:r>
            <a:r>
              <a:rPr lang="ja-JP" altLang="en-US" sz="2000" dirty="0"/>
              <a:t>種類の</a:t>
            </a:r>
            <a:r>
              <a:rPr lang="en-US" altLang="ja-JP" sz="2000" dirty="0"/>
              <a:t>AU</a:t>
            </a:r>
            <a:r>
              <a:rPr lang="ja-JP" altLang="en-US" sz="2000" dirty="0"/>
              <a:t>である</a:t>
            </a:r>
            <a:endParaRPr kumimoji="1" lang="en-US" altLang="ja-JP" sz="2000" dirty="0"/>
          </a:p>
          <a:p>
            <a:pPr marL="342900" indent="-342900">
              <a:buFont typeface="Wingdings" panose="05000000000000000000" pitchFamily="2" charset="2"/>
              <a:buChar char="l"/>
            </a:pPr>
            <a:r>
              <a:rPr lang="ja-JP" altLang="en-US" sz="2000" dirty="0"/>
              <a:t>右</a:t>
            </a:r>
            <a:r>
              <a:rPr kumimoji="1" lang="ja-JP" altLang="en-US" sz="2000" dirty="0"/>
              <a:t>図は</a:t>
            </a:r>
            <a:r>
              <a:rPr lang="ja-JP" altLang="en-US" sz="2000" dirty="0"/>
              <a:t>患者一人に対して抽出した</a:t>
            </a:r>
            <a:r>
              <a:rPr lang="en-US" altLang="ja-JP" sz="2000" dirty="0"/>
              <a:t>AU</a:t>
            </a:r>
            <a:r>
              <a:rPr lang="ja-JP" altLang="en-US" sz="2000" dirty="0"/>
              <a:t>の分布を</a:t>
            </a:r>
            <a:endParaRPr lang="en-US" altLang="ja-JP" sz="2000" dirty="0"/>
          </a:p>
          <a:p>
            <a:r>
              <a:rPr lang="en-US" altLang="ja-JP" sz="2000" dirty="0"/>
              <a:t>    </a:t>
            </a:r>
            <a:r>
              <a:rPr lang="ja-JP" altLang="en-US" sz="2000" dirty="0"/>
              <a:t>示している（縦軸：</a:t>
            </a:r>
            <a:r>
              <a:rPr lang="en-US" altLang="ja-JP" sz="2000" dirty="0"/>
              <a:t>AU</a:t>
            </a:r>
            <a:r>
              <a:rPr lang="ja-JP" altLang="en-US" sz="2000" dirty="0"/>
              <a:t>の値、横軸：値の出現回数）</a:t>
            </a:r>
            <a:endParaRPr lang="en-US" altLang="ja-JP" sz="2000" dirty="0"/>
          </a:p>
          <a:p>
            <a:pPr marL="342900" indent="-342900">
              <a:buFont typeface="Wingdings" panose="05000000000000000000" pitchFamily="2" charset="2"/>
              <a:buChar char="l"/>
            </a:pPr>
            <a:r>
              <a:rPr kumimoji="1" lang="ja-JP" altLang="en-US" sz="2000" dirty="0"/>
              <a:t>実際に</a:t>
            </a:r>
            <a:r>
              <a:rPr kumimoji="1" lang="en-US" altLang="ja-JP" sz="2000" dirty="0"/>
              <a:t>AU07, AU11, AU20</a:t>
            </a:r>
            <a:r>
              <a:rPr kumimoji="1" lang="ja-JP" altLang="en-US" sz="2000" dirty="0"/>
              <a:t>は値が極端な</a:t>
            </a:r>
            <a:r>
              <a:rPr lang="ja-JP" altLang="en-US" sz="2000" dirty="0"/>
              <a:t>二項分布である</a:t>
            </a:r>
            <a:endParaRPr lang="en-US" altLang="ja-JP" sz="2000" dirty="0"/>
          </a:p>
          <a:p>
            <a:pPr lvl="2"/>
            <a:r>
              <a:rPr lang="ja-JP" altLang="en-US" sz="2000" dirty="0"/>
              <a:t>→この</a:t>
            </a:r>
            <a:r>
              <a:rPr lang="en-US" altLang="ja-JP" sz="2000" dirty="0"/>
              <a:t>3</a:t>
            </a:r>
            <a:r>
              <a:rPr lang="ja-JP" altLang="en-US" sz="2000" dirty="0"/>
              <a:t>種類のＡＵを除いた</a:t>
            </a:r>
            <a:r>
              <a:rPr lang="en-US" altLang="ja-JP" sz="2000" dirty="0"/>
              <a:t>17</a:t>
            </a:r>
            <a:r>
              <a:rPr lang="ja-JP" altLang="en-US" sz="2000" dirty="0"/>
              <a:t>種類の</a:t>
            </a:r>
            <a:r>
              <a:rPr lang="en-US" altLang="ja-JP" sz="2000" dirty="0"/>
              <a:t>AU</a:t>
            </a:r>
            <a:r>
              <a:rPr lang="ja-JP" altLang="en-US" sz="2000" dirty="0"/>
              <a:t>を利用</a:t>
            </a:r>
            <a:endParaRPr lang="en-US" altLang="ja-JP" sz="2000" dirty="0"/>
          </a:p>
        </p:txBody>
      </p:sp>
      <p:pic>
        <p:nvPicPr>
          <p:cNvPr id="3" name="図 2">
            <a:extLst>
              <a:ext uri="{FF2B5EF4-FFF2-40B4-BE49-F238E27FC236}">
                <a16:creationId xmlns:a16="http://schemas.microsoft.com/office/drawing/2014/main" id="{EA3C22F8-0CC0-F25D-F0B3-3229B714155A}"/>
              </a:ext>
            </a:extLst>
          </p:cNvPr>
          <p:cNvPicPr>
            <a:picLocks noChangeAspect="1"/>
          </p:cNvPicPr>
          <p:nvPr/>
        </p:nvPicPr>
        <p:blipFill>
          <a:blip r:embed="rId3"/>
          <a:srcRect t="68508"/>
          <a:stretch/>
        </p:blipFill>
        <p:spPr>
          <a:xfrm>
            <a:off x="205786" y="4953651"/>
            <a:ext cx="7054330" cy="1788569"/>
          </a:xfrm>
          <a:prstGeom prst="rect">
            <a:avLst/>
          </a:prstGeom>
        </p:spPr>
      </p:pic>
      <p:sp>
        <p:nvSpPr>
          <p:cNvPr id="6" name="乗算記号 5">
            <a:extLst>
              <a:ext uri="{FF2B5EF4-FFF2-40B4-BE49-F238E27FC236}">
                <a16:creationId xmlns:a16="http://schemas.microsoft.com/office/drawing/2014/main" id="{D9681FFA-5483-5EFB-279B-0F3F94DCD2C2}"/>
              </a:ext>
            </a:extLst>
          </p:cNvPr>
          <p:cNvSpPr/>
          <p:nvPr/>
        </p:nvSpPr>
        <p:spPr>
          <a:xfrm>
            <a:off x="3841836" y="5098715"/>
            <a:ext cx="632131" cy="677283"/>
          </a:xfrm>
          <a:prstGeom prst="mathMultiply">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乗算記号 7">
            <a:extLst>
              <a:ext uri="{FF2B5EF4-FFF2-40B4-BE49-F238E27FC236}">
                <a16:creationId xmlns:a16="http://schemas.microsoft.com/office/drawing/2014/main" id="{9242FEB6-FE94-2631-153C-2885871458B0}"/>
              </a:ext>
            </a:extLst>
          </p:cNvPr>
          <p:cNvSpPr/>
          <p:nvPr/>
        </p:nvSpPr>
        <p:spPr>
          <a:xfrm>
            <a:off x="5950755" y="5098715"/>
            <a:ext cx="632131" cy="677283"/>
          </a:xfrm>
          <a:prstGeom prst="mathMultiply">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乗算記号 8">
            <a:extLst>
              <a:ext uri="{FF2B5EF4-FFF2-40B4-BE49-F238E27FC236}">
                <a16:creationId xmlns:a16="http://schemas.microsoft.com/office/drawing/2014/main" id="{914D6463-4E5C-3631-E4AC-412743CE0E04}"/>
              </a:ext>
            </a:extLst>
          </p:cNvPr>
          <p:cNvSpPr/>
          <p:nvPr/>
        </p:nvSpPr>
        <p:spPr>
          <a:xfrm>
            <a:off x="2381290" y="6035586"/>
            <a:ext cx="632131" cy="677283"/>
          </a:xfrm>
          <a:prstGeom prst="mathMultiply">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descr="ダイアグラム, 設計図, 概略図&#10;&#10;AI によって生成されたコンテンツは間違っている可能性があります。">
            <a:extLst>
              <a:ext uri="{FF2B5EF4-FFF2-40B4-BE49-F238E27FC236}">
                <a16:creationId xmlns:a16="http://schemas.microsoft.com/office/drawing/2014/main" id="{E8585429-0D16-2391-D0A6-3D68196EA5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0821" y="1227251"/>
            <a:ext cx="4313853" cy="5630749"/>
          </a:xfrm>
          <a:prstGeom prst="rect">
            <a:avLst/>
          </a:prstGeom>
        </p:spPr>
      </p:pic>
    </p:spTree>
    <p:extLst>
      <p:ext uri="{BB962C8B-B14F-4D97-AF65-F5344CB8AC3E}">
        <p14:creationId xmlns:p14="http://schemas.microsoft.com/office/powerpoint/2010/main" val="3485042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theme/theme1.xml><?xml version="1.0" encoding="utf-8"?>
<a:theme xmlns:a="http://schemas.openxmlformats.org/drawingml/2006/main" name="1_日本語">
  <a:themeElements>
    <a:clrScheme name="ユーザー定義 5">
      <a:dk1>
        <a:srgbClr val="3C3C3C"/>
      </a:dk1>
      <a:lt1>
        <a:sysClr val="window" lastClr="FFFFFF"/>
      </a:lt1>
      <a:dk2>
        <a:srgbClr val="2C4160"/>
      </a:dk2>
      <a:lt2>
        <a:srgbClr val="C8D2CC"/>
      </a:lt2>
      <a:accent1>
        <a:srgbClr val="2C4160"/>
      </a:accent1>
      <a:accent2>
        <a:srgbClr val="009944"/>
      </a:accent2>
      <a:accent3>
        <a:srgbClr val="2C4160"/>
      </a:accent3>
      <a:accent4>
        <a:srgbClr val="7A0C36"/>
      </a:accent4>
      <a:accent5>
        <a:srgbClr val="BECD75"/>
      </a:accent5>
      <a:accent6>
        <a:srgbClr val="DFBBBA"/>
      </a:accent6>
      <a:hlink>
        <a:srgbClr val="EA3178"/>
      </a:hlink>
      <a:folHlink>
        <a:srgbClr val="A5A5A5"/>
      </a:folHlink>
    </a:clrScheme>
    <a:fontScheme name="はばたく提案書">
      <a:majorFont>
        <a:latin typeface="BIZ UDPゴシック"/>
        <a:ea typeface="BIZ UDPゴシック"/>
        <a:cs typeface=""/>
      </a:majorFont>
      <a:minorFont>
        <a:latin typeface="BIZ UDPゴシック"/>
        <a:ea typeface="BIZ UDP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US_template_16-9.pptx" id="{3C6433BE-7A86-4311-9590-C4DBED1049B9}" vid="{B642602C-80F6-4BFC-868B-684A301F7C1A}"/>
    </a:ext>
  </a:extLst>
</a:theme>
</file>

<file path=ppt/theme/theme2.xml><?xml version="1.0" encoding="utf-8"?>
<a:theme xmlns:a="http://schemas.openxmlformats.org/drawingml/2006/main" name="2_English">
  <a:themeElements>
    <a:clrScheme name="ユーザー定義 5">
      <a:dk1>
        <a:srgbClr val="3C3C3C"/>
      </a:dk1>
      <a:lt1>
        <a:sysClr val="window" lastClr="FFFFFF"/>
      </a:lt1>
      <a:dk2>
        <a:srgbClr val="2C4160"/>
      </a:dk2>
      <a:lt2>
        <a:srgbClr val="C8D2CC"/>
      </a:lt2>
      <a:accent1>
        <a:srgbClr val="2C4160"/>
      </a:accent1>
      <a:accent2>
        <a:srgbClr val="009944"/>
      </a:accent2>
      <a:accent3>
        <a:srgbClr val="2C4160"/>
      </a:accent3>
      <a:accent4>
        <a:srgbClr val="7A0C36"/>
      </a:accent4>
      <a:accent5>
        <a:srgbClr val="BECD75"/>
      </a:accent5>
      <a:accent6>
        <a:srgbClr val="DFBBBA"/>
      </a:accent6>
      <a:hlink>
        <a:srgbClr val="EA3178"/>
      </a:hlink>
      <a:folHlink>
        <a:srgbClr val="A5A5A5"/>
      </a:folHlink>
    </a:clrScheme>
    <a:fontScheme name="理科大英語">
      <a:majorFont>
        <a:latin typeface="Bahnschrift"/>
        <a:ea typeface="Bahnschrift"/>
        <a:cs typeface=""/>
      </a:majorFont>
      <a:minorFont>
        <a:latin typeface="Bahnschrift"/>
        <a:ea typeface="Bahnschrif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US_template_16-9.pptx" id="{3C6433BE-7A86-4311-9590-C4DBED1049B9}" vid="{FEC29B63-16D0-4461-9647-867CCB670B42}"/>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22495</TotalTime>
  <Words>6559</Words>
  <Application>Microsoft Office PowerPoint</Application>
  <PresentationFormat>ワイド画面</PresentationFormat>
  <Paragraphs>672</Paragraphs>
  <Slides>22</Slides>
  <Notes>20</Notes>
  <HiddenSlides>0</HiddenSlides>
  <MMClips>0</MMClips>
  <ScaleCrop>false</ScaleCrop>
  <HeadingPairs>
    <vt:vector size="6" baseType="variant">
      <vt:variant>
        <vt:lpstr>使用されているフォント</vt:lpstr>
      </vt:variant>
      <vt:variant>
        <vt:i4>11</vt:i4>
      </vt:variant>
      <vt:variant>
        <vt:lpstr>テーマ</vt:lpstr>
      </vt:variant>
      <vt:variant>
        <vt:i4>2</vt:i4>
      </vt:variant>
      <vt:variant>
        <vt:lpstr>スライド タイトル</vt:lpstr>
      </vt:variant>
      <vt:variant>
        <vt:i4>22</vt:i4>
      </vt:variant>
    </vt:vector>
  </HeadingPairs>
  <TitlesOfParts>
    <vt:vector size="35" baseType="lpstr">
      <vt:lpstr>BIZ UDPゴシック</vt:lpstr>
      <vt:lpstr>Gentium Basic</vt:lpstr>
      <vt:lpstr>Lucida Grande</vt:lpstr>
      <vt:lpstr>游ゴシック</vt:lpstr>
      <vt:lpstr>Arial</vt:lpstr>
      <vt:lpstr>Arial Black</vt:lpstr>
      <vt:lpstr>Bahnschrift</vt:lpstr>
      <vt:lpstr>Calibri</vt:lpstr>
      <vt:lpstr>Cambria Math</vt:lpstr>
      <vt:lpstr>Lato Light</vt:lpstr>
      <vt:lpstr>Wingdings</vt:lpstr>
      <vt:lpstr>1_日本語</vt:lpstr>
      <vt:lpstr>2_English</vt:lpstr>
      <vt:lpstr>表情特徴量を用いたせん妄判別モデルに関する探索的研究</vt:lpstr>
      <vt:lpstr>せん妄とは</vt:lpstr>
      <vt:lpstr>せん妄に関する関連研究</vt:lpstr>
      <vt:lpstr>せん妄に関する先行研究</vt:lpstr>
      <vt:lpstr>研究目的</vt:lpstr>
      <vt:lpstr>収録した表情データセット</vt:lpstr>
      <vt:lpstr>表情特徴量として使用する会話区間</vt:lpstr>
      <vt:lpstr>撮影環境の検証（理科大リビングラボ）</vt:lpstr>
      <vt:lpstr>データセットから表情情報の抽出と特徴量設計</vt:lpstr>
      <vt:lpstr>データセットから表情情報の抽出と特徴量設計</vt:lpstr>
      <vt:lpstr>せん妄判別モデルの性能評価実験条件</vt:lpstr>
      <vt:lpstr>せん妄判別モデルの性能評価実験</vt:lpstr>
      <vt:lpstr>せん妄判別モデルの性能評価実験条件</vt:lpstr>
      <vt:lpstr>せん妄判別モデルの性能評価実験条件</vt:lpstr>
      <vt:lpstr>せん妄判別モデルの性能評価実験の特徴量と評価項目</vt:lpstr>
      <vt:lpstr>結果</vt:lpstr>
      <vt:lpstr>感度、特異度がともに比較的精度が高い機械学習手法</vt:lpstr>
      <vt:lpstr>まとめ</vt:lpstr>
      <vt:lpstr>PowerPoint プレゼンテーション</vt:lpstr>
      <vt:lpstr>付録</vt:lpstr>
      <vt:lpstr>医療分野における機械学習技術を用いた診断支援</vt:lpstr>
      <vt:lpstr>データセットから表情情報の抽出と特徴量設計</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福井　崚太</dc:creator>
  <cp:lastModifiedBy>仁保　貴耀</cp:lastModifiedBy>
  <cp:revision>67</cp:revision>
  <cp:lastPrinted>2025-01-20T01:09:14Z</cp:lastPrinted>
  <dcterms:created xsi:type="dcterms:W3CDTF">2024-10-03T08:27:04Z</dcterms:created>
  <dcterms:modified xsi:type="dcterms:W3CDTF">2025-05-29T10:00:51Z</dcterms:modified>
</cp:coreProperties>
</file>